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나눔고딕"/>
        <a:ea typeface="나눔고딕"/>
        <a:cs typeface="나눔고딕"/>
        <a:sym typeface="나눔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55" d="100"/>
          <a:sy n="55" d="100"/>
        </p:scale>
        <p:origin x="12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0207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808264" indent="-465364">
              <a:spcBef>
                <a:spcPts val="4500"/>
              </a:spcBef>
              <a:defRPr sz="38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151164" indent="-465364">
              <a:spcBef>
                <a:spcPts val="4500"/>
              </a:spcBef>
              <a:defRPr sz="38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494064" indent="-465364">
              <a:spcBef>
                <a:spcPts val="4500"/>
              </a:spcBef>
              <a:defRPr sz="38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1836964" indent="-465364">
              <a:spcBef>
                <a:spcPts val="4500"/>
              </a:spcBef>
              <a:defRPr sz="38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22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22517100" y="12834257"/>
            <a:ext cx="1464121" cy="56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studying-kr/JavaPlzFinalProject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4" name="NAVBAR"/>
          <p:cNvSpPr txBox="1"/>
          <p:nvPr/>
        </p:nvSpPr>
        <p:spPr>
          <a:xfrm>
            <a:off x="-3428010" y="175194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7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948" y="293641"/>
            <a:ext cx="4242663" cy="723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41" y="1935352"/>
            <a:ext cx="11538579" cy="10472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429" y="9386682"/>
            <a:ext cx="8637737" cy="219371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직사각형 13"/>
          <p:cNvSpPr/>
          <p:nvPr/>
        </p:nvSpPr>
        <p:spPr>
          <a:xfrm>
            <a:off x="22877585" y="12713677"/>
            <a:ext cx="1237026" cy="7209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나눔고딕"/>
              <a:ea typeface="나눔고딕"/>
              <a:cs typeface="나눔고딕"/>
              <a:sym typeface="나눔고딕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29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9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9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9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0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0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0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0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304" name="V. 시나리오 작성"/>
          <p:cNvSpPr txBox="1"/>
          <p:nvPr/>
        </p:nvSpPr>
        <p:spPr>
          <a:xfrm>
            <a:off x="2275721" y="1983749"/>
            <a:ext cx="452579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V. 시나리오 작성</a:t>
            </a:r>
          </a:p>
        </p:txBody>
      </p:sp>
      <p:sp>
        <p:nvSpPr>
          <p:cNvPr id="305" name="'영화 예매 관리 프로그램'의 예상 활동 시나리오"/>
          <p:cNvSpPr txBox="1"/>
          <p:nvPr/>
        </p:nvSpPr>
        <p:spPr>
          <a:xfrm>
            <a:off x="2910721" y="3380749"/>
            <a:ext cx="124365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'영화 예매 관리 프로그램'의 예상 활동 시나리오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4506450"/>
            <a:ext cx="19392900" cy="90297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0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31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31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31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1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1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1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1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1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772148"/>
            <a:ext cx="9944100" cy="115443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0" y="3168650"/>
            <a:ext cx="9893300" cy="73787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2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"/>
          <p:cNvSpPr/>
          <p:nvPr/>
        </p:nvSpPr>
        <p:spPr>
          <a:xfrm>
            <a:off x="-5316" y="-16172"/>
            <a:ext cx="12457681" cy="13748344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CH13…"/>
          <p:cNvSpPr txBox="1"/>
          <p:nvPr/>
        </p:nvSpPr>
        <p:spPr>
          <a:xfrm>
            <a:off x="613490" y="3788092"/>
            <a:ext cx="11220070" cy="58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000">
                <a:solidFill>
                  <a:srgbClr val="FFFFFF"/>
                </a:solidFill>
              </a:defRPr>
            </a:pPr>
            <a:r>
              <a:t>CH13</a:t>
            </a:r>
          </a:p>
          <a:p>
            <a:pPr>
              <a:lnSpc>
                <a:spcPct val="120000"/>
              </a:lnSpc>
              <a:defRPr sz="14000">
                <a:solidFill>
                  <a:srgbClr val="FFFFFF"/>
                </a:solidFill>
              </a:defRPr>
            </a:pPr>
            <a:r>
              <a:t>실전 프로젝트:</a:t>
            </a:r>
          </a:p>
          <a:p>
            <a:pPr>
              <a:defRPr sz="8500">
                <a:solidFill>
                  <a:srgbClr val="FFFFFF"/>
                </a:solidFill>
              </a:defRPr>
            </a:pPr>
            <a:r>
              <a:t>영화 예매 관리 프로그램</a:t>
            </a:r>
          </a:p>
        </p:txBody>
      </p:sp>
      <p:sp>
        <p:nvSpPr>
          <p:cNvPr id="325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326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32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2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2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3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3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33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33" name="Rounded Rectangle"/>
          <p:cNvSpPr/>
          <p:nvPr/>
        </p:nvSpPr>
        <p:spPr>
          <a:xfrm>
            <a:off x="13601123" y="6176243"/>
            <a:ext cx="9942898" cy="1363514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334" name="Rounded Rectangle"/>
          <p:cNvSpPr/>
          <p:nvPr/>
        </p:nvSpPr>
        <p:spPr>
          <a:xfrm>
            <a:off x="13601123" y="4416376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335" name="01"/>
          <p:cNvSpPr txBox="1"/>
          <p:nvPr/>
        </p:nvSpPr>
        <p:spPr>
          <a:xfrm>
            <a:off x="14092246" y="4556794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01</a:t>
            </a:r>
          </a:p>
        </p:txBody>
      </p:sp>
      <p:sp>
        <p:nvSpPr>
          <p:cNvPr id="336" name="02"/>
          <p:cNvSpPr txBox="1"/>
          <p:nvPr/>
        </p:nvSpPr>
        <p:spPr>
          <a:xfrm>
            <a:off x="14092246" y="6316662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02</a:t>
            </a:r>
          </a:p>
        </p:txBody>
      </p:sp>
      <p:sp>
        <p:nvSpPr>
          <p:cNvPr id="337" name="프로젝트 시작과 분석"/>
          <p:cNvSpPr txBox="1"/>
          <p:nvPr/>
        </p:nvSpPr>
        <p:spPr>
          <a:xfrm>
            <a:off x="15532617" y="4556794"/>
            <a:ext cx="74870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시작과 분석</a:t>
            </a:r>
          </a:p>
        </p:txBody>
      </p:sp>
      <p:sp>
        <p:nvSpPr>
          <p:cNvPr id="338" name="프로젝트 설계"/>
          <p:cNvSpPr txBox="1"/>
          <p:nvPr/>
        </p:nvSpPr>
        <p:spPr>
          <a:xfrm>
            <a:off x="15532617" y="6316662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설계</a:t>
            </a:r>
          </a:p>
        </p:txBody>
      </p:sp>
      <p:sp>
        <p:nvSpPr>
          <p:cNvPr id="339" name="Rounded Rectangle"/>
          <p:cNvSpPr/>
          <p:nvPr/>
        </p:nvSpPr>
        <p:spPr>
          <a:xfrm>
            <a:off x="13601123" y="7936111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340" name="03"/>
          <p:cNvSpPr txBox="1"/>
          <p:nvPr/>
        </p:nvSpPr>
        <p:spPr>
          <a:xfrm>
            <a:off x="14092246" y="8076530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03</a:t>
            </a:r>
          </a:p>
        </p:txBody>
      </p:sp>
      <p:sp>
        <p:nvSpPr>
          <p:cNvPr id="341" name="프로젝트 구현"/>
          <p:cNvSpPr txBox="1"/>
          <p:nvPr/>
        </p:nvSpPr>
        <p:spPr>
          <a:xfrm>
            <a:off x="15532617" y="8076530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구현</a:t>
            </a:r>
          </a:p>
        </p:txBody>
      </p:sp>
      <p:sp>
        <p:nvSpPr>
          <p:cNvPr id="342" name="Rounded Rectangle"/>
          <p:cNvSpPr/>
          <p:nvPr/>
        </p:nvSpPr>
        <p:spPr>
          <a:xfrm>
            <a:off x="13664623" y="6223000"/>
            <a:ext cx="9815898" cy="1270000"/>
          </a:xfrm>
          <a:prstGeom prst="roundRect">
            <a:avLst>
              <a:gd name="adj" fmla="val 15000"/>
            </a:avLst>
          </a:prstGeom>
          <a:ln w="127000">
            <a:solidFill>
              <a:srgbClr val="2D69BA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34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34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34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4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5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5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5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5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35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355" name="① 데이터 설계"/>
          <p:cNvSpPr txBox="1"/>
          <p:nvPr/>
        </p:nvSpPr>
        <p:spPr>
          <a:xfrm>
            <a:off x="3545721" y="3380749"/>
            <a:ext cx="393509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① 데이터 설계</a:t>
            </a:r>
          </a:p>
        </p:txBody>
      </p:sp>
      <p:sp>
        <p:nvSpPr>
          <p:cNvPr id="356" name="② 화면 설계"/>
          <p:cNvSpPr txBox="1"/>
          <p:nvPr/>
        </p:nvSpPr>
        <p:spPr>
          <a:xfrm>
            <a:off x="3545721" y="4523749"/>
            <a:ext cx="3362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② 화면 설계</a:t>
            </a:r>
          </a:p>
        </p:txBody>
      </p:sp>
      <p:sp>
        <p:nvSpPr>
          <p:cNvPr id="357" name="③ 클래스 설계"/>
          <p:cNvSpPr txBox="1"/>
          <p:nvPr/>
        </p:nvSpPr>
        <p:spPr>
          <a:xfrm>
            <a:off x="3545721" y="5666749"/>
            <a:ext cx="393509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③ 클래스 설계</a:t>
            </a:r>
          </a:p>
        </p:txBody>
      </p:sp>
      <p:sp>
        <p:nvSpPr>
          <p:cNvPr id="358" name="프로젝트 설계"/>
          <p:cNvSpPr txBox="1"/>
          <p:nvPr/>
        </p:nvSpPr>
        <p:spPr>
          <a:xfrm>
            <a:off x="2275721" y="1983749"/>
            <a:ext cx="376440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프로젝트 설계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36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36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36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6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6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6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6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6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370" name="Ⅰ. 데이터 설계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Ⅰ. 데이터 설계</a:t>
            </a:r>
          </a:p>
        </p:txBody>
      </p:sp>
      <p:sp>
        <p:nvSpPr>
          <p:cNvPr id="371" name="'영화 예매 관리 프로그램'의 핵심 데이터를 파일로 관리하도록 설계"/>
          <p:cNvSpPr txBox="1"/>
          <p:nvPr/>
        </p:nvSpPr>
        <p:spPr>
          <a:xfrm>
            <a:off x="2910721" y="3380749"/>
            <a:ext cx="1736214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'영화 예매 관리 프로그램'의 핵심 데이터를 파일로 관리하도록 설계</a:t>
            </a:r>
          </a:p>
        </p:txBody>
      </p:sp>
      <p:sp>
        <p:nvSpPr>
          <p:cNvPr id="372" name="- movies.txt: 영화 데이터를 저장"/>
          <p:cNvSpPr txBox="1"/>
          <p:nvPr/>
        </p:nvSpPr>
        <p:spPr>
          <a:xfrm>
            <a:off x="3545721" y="4523749"/>
            <a:ext cx="87228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movies.txt: 영화 데이터를 저장</a:t>
            </a:r>
          </a:p>
        </p:txBody>
      </p:sp>
      <p:sp>
        <p:nvSpPr>
          <p:cNvPr id="373" name="- reservations.txt: 예매 데이터를 저장"/>
          <p:cNvSpPr txBox="1"/>
          <p:nvPr/>
        </p:nvSpPr>
        <p:spPr>
          <a:xfrm>
            <a:off x="3545721" y="5666749"/>
            <a:ext cx="1012558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reservations.txt: 예매 데이터를 저장</a:t>
            </a:r>
          </a:p>
        </p:txBody>
      </p:sp>
      <p:sp>
        <p:nvSpPr>
          <p:cNvPr id="37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378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379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380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81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382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383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384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385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386" name="Ⅰ. 데이터 설계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Ⅰ. 데이터 설계</a:t>
            </a:r>
          </a:p>
        </p:txBody>
      </p:sp>
      <p:sp>
        <p:nvSpPr>
          <p:cNvPr id="387" name="movies.txt"/>
          <p:cNvSpPr txBox="1"/>
          <p:nvPr/>
        </p:nvSpPr>
        <p:spPr>
          <a:xfrm>
            <a:off x="2910721" y="3380749"/>
            <a:ext cx="304995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/>
            </a:lvl1pPr>
          </a:lstStyle>
          <a:p>
            <a:r>
              <a:t>movies.txt</a:t>
            </a:r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8815863"/>
            <a:ext cx="17889315" cy="447542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- 영화 관련 정보는 movies.txt 파일에 한 행씩 기록"/>
          <p:cNvSpPr txBox="1"/>
          <p:nvPr/>
        </p:nvSpPr>
        <p:spPr>
          <a:xfrm>
            <a:off x="3545721" y="4650749"/>
            <a:ext cx="1323210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영화 관련 정보는 movies.txt 파일에 한 행씩 기록</a:t>
            </a:r>
          </a:p>
        </p:txBody>
      </p:sp>
      <p:sp>
        <p:nvSpPr>
          <p:cNvPr id="390" name="- 각 행에는 영화의 대푯값, 제목, 장르를 쉼표로 구분"/>
          <p:cNvSpPr txBox="1"/>
          <p:nvPr/>
        </p:nvSpPr>
        <p:spPr>
          <a:xfrm>
            <a:off x="3545721" y="5793749"/>
            <a:ext cx="1357226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각 행에는 영화의 대푯값, 제목, 장르를 쉼표로 구분</a:t>
            </a:r>
          </a:p>
        </p:txBody>
      </p:sp>
      <p:sp>
        <p:nvSpPr>
          <p:cNvPr id="391" name="- 대푯값은 사람의 주민등록번호와 같은 역할을 하는데, 구현상 편의를…"/>
          <p:cNvSpPr txBox="1"/>
          <p:nvPr/>
        </p:nvSpPr>
        <p:spPr>
          <a:xfrm>
            <a:off x="3545721" y="6962149"/>
            <a:ext cx="17971746" cy="167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t>- 대푯값은 사람의 주민등록번호와 같은 역할을 하는데, 구현상 편의를</a:t>
            </a:r>
          </a:p>
          <a:p>
            <a:pPr>
              <a:lnSpc>
                <a:spcPct val="120000"/>
              </a:lnSpc>
              <a:defRPr sz="4800" b="0"/>
            </a:pPr>
            <a:r>
              <a:t>  위해 초(sec) 단위 타임스탬프를 사용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12138118" y="10721020"/>
            <a:ext cx="11754031" cy="1899470"/>
            <a:chOff x="0" y="0"/>
            <a:chExt cx="11754030" cy="1899468"/>
          </a:xfrm>
        </p:grpSpPr>
        <p:sp>
          <p:nvSpPr>
            <p:cNvPr id="392" name="Rounded Rectangle"/>
            <p:cNvSpPr/>
            <p:nvPr/>
          </p:nvSpPr>
          <p:spPr>
            <a:xfrm>
              <a:off x="0" y="0"/>
              <a:ext cx="11754031" cy="1899469"/>
            </a:xfrm>
            <a:prstGeom prst="roundRect">
              <a:avLst>
                <a:gd name="adj" fmla="val 10029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393" name="TIP"/>
            <p:cNvSpPr txBox="1"/>
            <p:nvPr/>
          </p:nvSpPr>
          <p:spPr>
            <a:xfrm>
              <a:off x="942471" y="190795"/>
              <a:ext cx="987070" cy="841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>
                  <a:solidFill>
                    <a:srgbClr val="2D69BA"/>
                  </a:solidFill>
                </a:defRPr>
              </a:lvl1pPr>
            </a:lstStyle>
            <a:p>
              <a:pPr>
                <a:defRPr b="0">
                  <a:solidFill>
                    <a:srgbClr val="333333"/>
                  </a:solidFill>
                </a:defRPr>
              </a:pPr>
              <a:r>
                <a:rPr b="1">
                  <a:solidFill>
                    <a:srgbClr val="2D69BA"/>
                  </a:solidFill>
                </a:rPr>
                <a:t>TIP</a:t>
              </a:r>
            </a:p>
          </p:txBody>
        </p:sp>
        <p:sp>
          <p:nvSpPr>
            <p:cNvPr id="394" name="타임스탬프timestamp란 UTC 기준시(1970년"/>
            <p:cNvSpPr txBox="1"/>
            <p:nvPr/>
          </p:nvSpPr>
          <p:spPr>
            <a:xfrm>
              <a:off x="2218315" y="279695"/>
              <a:ext cx="9085607" cy="663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t>타임스탬프timestamp란 UTC 기준시(1970년</a:t>
              </a:r>
            </a:p>
          </p:txBody>
        </p:sp>
        <p:sp>
          <p:nvSpPr>
            <p:cNvPr id="395" name="💡"/>
            <p:cNvSpPr txBox="1"/>
            <p:nvPr/>
          </p:nvSpPr>
          <p:spPr>
            <a:xfrm>
              <a:off x="161247" y="139995"/>
              <a:ext cx="765176" cy="942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0"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333333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rPr>
                  <a:solidFill>
                    <a:srgbClr val="2D69BA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💡</a:t>
              </a:r>
            </a:p>
          </p:txBody>
        </p:sp>
        <p:sp>
          <p:nvSpPr>
            <p:cNvPr id="396" name="1월 1일 0시 0분 0초)로부터 특정 시각을 나타내는 표기법"/>
            <p:cNvSpPr txBox="1"/>
            <p:nvPr/>
          </p:nvSpPr>
          <p:spPr>
            <a:xfrm>
              <a:off x="213844" y="914695"/>
              <a:ext cx="11326343" cy="663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600" b="0"/>
              </a:lvl1pPr>
            </a:lstStyle>
            <a:p>
              <a:r>
                <a:t>1월 1일 0시 0분 0초)로부터 특정 시각을 나타내는 표기법</a:t>
              </a:r>
            </a:p>
          </p:txBody>
        </p:sp>
      </p:grpSp>
      <p:sp>
        <p:nvSpPr>
          <p:cNvPr id="39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40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0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0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0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0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0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0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0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410" name="Ⅰ. 데이터 설계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Ⅰ. 데이터 설계</a:t>
            </a:r>
          </a:p>
        </p:txBody>
      </p:sp>
      <p:sp>
        <p:nvSpPr>
          <p:cNvPr id="411" name="reservation.txt"/>
          <p:cNvSpPr txBox="1"/>
          <p:nvPr/>
        </p:nvSpPr>
        <p:spPr>
          <a:xfrm>
            <a:off x="2910721" y="3380749"/>
            <a:ext cx="419417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/>
            </a:lvl1pPr>
          </a:lstStyle>
          <a:p>
            <a:r>
              <a:t>reservation.txt</a:t>
            </a:r>
          </a:p>
        </p:txBody>
      </p:sp>
      <p:sp>
        <p:nvSpPr>
          <p:cNvPr id="412" name="- 예매 관련 정보는 reservations.txt 파일에 한 행씩 기록"/>
          <p:cNvSpPr txBox="1"/>
          <p:nvPr/>
        </p:nvSpPr>
        <p:spPr>
          <a:xfrm>
            <a:off x="3545721" y="4650749"/>
            <a:ext cx="1463479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예매 관련 정보는 reservations.txt 파일에 한 행씩 기록</a:t>
            </a:r>
          </a:p>
        </p:txBody>
      </p:sp>
      <p:sp>
        <p:nvSpPr>
          <p:cNvPr id="413" name="- 각 행에는 발급번호, 예매 영화의 대푯값과 제목, 좌석명을 쉼표로 구분"/>
          <p:cNvSpPr txBox="1"/>
          <p:nvPr/>
        </p:nvSpPr>
        <p:spPr>
          <a:xfrm>
            <a:off x="3545721" y="5793749"/>
            <a:ext cx="184978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각 행에는 발급번호, 예매 영화의 대푯값과 제목, 좌석명을 쉼표로 구분</a:t>
            </a:r>
          </a:p>
        </p:txBody>
      </p:sp>
      <p:sp>
        <p:nvSpPr>
          <p:cNvPr id="414" name="- 발급번호는 예매 정보의 대푯값으로, 구현상 편의를 위해 밀리초(ms) 단위의…"/>
          <p:cNvSpPr txBox="1"/>
          <p:nvPr/>
        </p:nvSpPr>
        <p:spPr>
          <a:xfrm>
            <a:off x="3545721" y="6962149"/>
            <a:ext cx="19970014" cy="167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t>- 발급번호는 예매 정보의 대푯값으로, 구현상 편의를 위해 밀리초(ms) 단위의</a:t>
            </a:r>
          </a:p>
          <a:p>
            <a:pPr>
              <a:lnSpc>
                <a:spcPct val="120000"/>
              </a:lnSpc>
              <a:defRPr sz="4800" b="0"/>
            </a:pPr>
            <a:r>
              <a:t>  타임스탬프를 사용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86" y="8780000"/>
            <a:ext cx="18351501" cy="4597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42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2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2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2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2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2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2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2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428" name="Ⅱ. 화면 설계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Ⅱ. 화면 설계</a:t>
            </a:r>
          </a:p>
        </p:txBody>
      </p:sp>
      <p:sp>
        <p:nvSpPr>
          <p:cNvPr id="429" name="메인 메뉴와 관리자 메뉴를 기준으로 하여 다음과 같이 설계"/>
          <p:cNvSpPr txBox="1"/>
          <p:nvPr/>
        </p:nvSpPr>
        <p:spPr>
          <a:xfrm>
            <a:off x="2910721" y="3380749"/>
            <a:ext cx="1527365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메인 메뉴와 관리자 메뉴를 기준으로 하여 다음과 같이 설계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5158749"/>
            <a:ext cx="185039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4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435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36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37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38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39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40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41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42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481" y="1895416"/>
            <a:ext cx="11332369" cy="10985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501478"/>
            <a:ext cx="11332369" cy="1065027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44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5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5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5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5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5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457" name="Ⅲ. 클래스 설계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Ⅲ. 클래스 설계</a:t>
            </a:r>
          </a:p>
        </p:txBody>
      </p:sp>
      <p:sp>
        <p:nvSpPr>
          <p:cNvPr id="458" name="프로그램을 이루는 클래스와 인터페이스는 다음과 같이 설계"/>
          <p:cNvSpPr txBox="1"/>
          <p:nvPr/>
        </p:nvSpPr>
        <p:spPr>
          <a:xfrm>
            <a:off x="2910721" y="3380749"/>
            <a:ext cx="1550530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프로그램을 이루는 클래스와 인터페이스는 다음과 같이 설계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82" y="4777749"/>
            <a:ext cx="14880436" cy="8665605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3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3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3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3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3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3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40" name="❶ 자바 기초"/>
          <p:cNvSpPr txBox="1"/>
          <p:nvPr/>
        </p:nvSpPr>
        <p:spPr>
          <a:xfrm>
            <a:off x="1591966" y="2130729"/>
            <a:ext cx="2560448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❶ 자바 기초</a:t>
            </a:r>
          </a:p>
        </p:txBody>
      </p:sp>
      <p:sp>
        <p:nvSpPr>
          <p:cNvPr id="141" name="Line"/>
          <p:cNvSpPr/>
          <p:nvPr/>
        </p:nvSpPr>
        <p:spPr>
          <a:xfrm>
            <a:off x="1591966" y="2910425"/>
            <a:ext cx="3909900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01 자바 시작하기"/>
          <p:cNvSpPr txBox="1"/>
          <p:nvPr/>
        </p:nvSpPr>
        <p:spPr>
          <a:xfrm>
            <a:off x="1591966" y="3136533"/>
            <a:ext cx="316781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01 자바 시작하기</a:t>
            </a:r>
          </a:p>
        </p:txBody>
      </p:sp>
      <p:sp>
        <p:nvSpPr>
          <p:cNvPr id="143" name="02 변수, 타입, 연산자"/>
          <p:cNvSpPr txBox="1"/>
          <p:nvPr/>
        </p:nvSpPr>
        <p:spPr>
          <a:xfrm>
            <a:off x="1591966" y="3771533"/>
            <a:ext cx="390989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02 변수, 타입, 연산자</a:t>
            </a:r>
          </a:p>
        </p:txBody>
      </p:sp>
      <p:sp>
        <p:nvSpPr>
          <p:cNvPr id="144" name="❷ 메소드와 조건문"/>
          <p:cNvSpPr txBox="1"/>
          <p:nvPr/>
        </p:nvSpPr>
        <p:spPr>
          <a:xfrm>
            <a:off x="1591966" y="6262725"/>
            <a:ext cx="3849752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❷ 메소드와 조건문</a:t>
            </a:r>
          </a:p>
        </p:txBody>
      </p:sp>
      <p:sp>
        <p:nvSpPr>
          <p:cNvPr id="145" name="Line"/>
          <p:cNvSpPr/>
          <p:nvPr/>
        </p:nvSpPr>
        <p:spPr>
          <a:xfrm>
            <a:off x="1591966" y="7042421"/>
            <a:ext cx="3909899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03 메소드"/>
          <p:cNvSpPr txBox="1"/>
          <p:nvPr/>
        </p:nvSpPr>
        <p:spPr>
          <a:xfrm>
            <a:off x="1591966" y="7268529"/>
            <a:ext cx="19079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03 메소드</a:t>
            </a:r>
          </a:p>
        </p:txBody>
      </p:sp>
      <p:sp>
        <p:nvSpPr>
          <p:cNvPr id="147" name="04 조건문"/>
          <p:cNvSpPr txBox="1"/>
          <p:nvPr/>
        </p:nvSpPr>
        <p:spPr>
          <a:xfrm>
            <a:off x="1591966" y="7903529"/>
            <a:ext cx="19079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04 조건문</a:t>
            </a:r>
          </a:p>
        </p:txBody>
      </p:sp>
      <p:sp>
        <p:nvSpPr>
          <p:cNvPr id="148" name="❸ 반복문과 배열"/>
          <p:cNvSpPr txBox="1"/>
          <p:nvPr/>
        </p:nvSpPr>
        <p:spPr>
          <a:xfrm>
            <a:off x="1591966" y="10394721"/>
            <a:ext cx="3419984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❸ 반복문과 배열</a:t>
            </a:r>
          </a:p>
        </p:txBody>
      </p:sp>
      <p:sp>
        <p:nvSpPr>
          <p:cNvPr id="149" name="Line"/>
          <p:cNvSpPr/>
          <p:nvPr/>
        </p:nvSpPr>
        <p:spPr>
          <a:xfrm>
            <a:off x="1591966" y="11174417"/>
            <a:ext cx="3419984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05 반복문"/>
          <p:cNvSpPr txBox="1"/>
          <p:nvPr/>
        </p:nvSpPr>
        <p:spPr>
          <a:xfrm>
            <a:off x="1591966" y="11400525"/>
            <a:ext cx="19079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05 반복문</a:t>
            </a:r>
          </a:p>
        </p:txBody>
      </p:sp>
      <p:sp>
        <p:nvSpPr>
          <p:cNvPr id="151" name="06 배열"/>
          <p:cNvSpPr txBox="1"/>
          <p:nvPr/>
        </p:nvSpPr>
        <p:spPr>
          <a:xfrm>
            <a:off x="1591966" y="12035525"/>
            <a:ext cx="152595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06 배열</a:t>
            </a:r>
          </a:p>
        </p:txBody>
      </p:sp>
      <p:sp>
        <p:nvSpPr>
          <p:cNvPr id="152" name="Part 1…"/>
          <p:cNvSpPr/>
          <p:nvPr/>
        </p:nvSpPr>
        <p:spPr>
          <a:xfrm>
            <a:off x="7178837" y="5985626"/>
            <a:ext cx="3191384" cy="2021878"/>
          </a:xfrm>
          <a:prstGeom prst="roundRect">
            <a:avLst>
              <a:gd name="adj" fmla="val 6761"/>
            </a:avLst>
          </a:prstGeom>
          <a:solidFill>
            <a:srgbClr val="3C404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defRPr sz="4800">
                <a:solidFill>
                  <a:srgbClr val="FFFFFF"/>
                </a:solidFill>
              </a:defRPr>
            </a:pPr>
            <a:r>
              <a:t>Part 1</a:t>
            </a:r>
          </a:p>
          <a:p>
            <a:pPr algn="ctr">
              <a:defRPr sz="4800">
                <a:solidFill>
                  <a:srgbClr val="FFFFFF"/>
                </a:solidFill>
              </a:defRPr>
            </a:pPr>
            <a:r>
              <a:t>기본 문법</a:t>
            </a:r>
          </a:p>
        </p:txBody>
      </p:sp>
      <p:sp>
        <p:nvSpPr>
          <p:cNvPr id="153" name="Part 2…"/>
          <p:cNvSpPr/>
          <p:nvPr/>
        </p:nvSpPr>
        <p:spPr>
          <a:xfrm>
            <a:off x="12242991" y="5985625"/>
            <a:ext cx="3191384" cy="2021878"/>
          </a:xfrm>
          <a:prstGeom prst="roundRect">
            <a:avLst>
              <a:gd name="adj" fmla="val 6801"/>
            </a:avLst>
          </a:prstGeom>
          <a:solidFill>
            <a:srgbClr val="3C404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defRPr sz="4800">
                <a:solidFill>
                  <a:srgbClr val="FFFFFF"/>
                </a:solidFill>
              </a:defRPr>
            </a:pPr>
            <a:r>
              <a:t>Part 2</a:t>
            </a:r>
          </a:p>
          <a:p>
            <a:pPr algn="ctr">
              <a:defRPr sz="4800">
                <a:solidFill>
                  <a:srgbClr val="FFFFFF"/>
                </a:solidFill>
              </a:defRPr>
            </a:pPr>
            <a:r>
              <a:t>객체 문법</a:t>
            </a:r>
          </a:p>
        </p:txBody>
      </p:sp>
      <p:sp>
        <p:nvSpPr>
          <p:cNvPr id="154" name="Line"/>
          <p:cNvSpPr/>
          <p:nvPr/>
        </p:nvSpPr>
        <p:spPr>
          <a:xfrm>
            <a:off x="10670986" y="6996564"/>
            <a:ext cx="1271240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❹ OOP 기초"/>
          <p:cNvSpPr txBox="1"/>
          <p:nvPr/>
        </p:nvSpPr>
        <p:spPr>
          <a:xfrm>
            <a:off x="17104542" y="2130729"/>
            <a:ext cx="2684349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❹ OOP 기초</a:t>
            </a:r>
          </a:p>
        </p:txBody>
      </p:sp>
      <p:sp>
        <p:nvSpPr>
          <p:cNvPr id="156" name="Line"/>
          <p:cNvSpPr/>
          <p:nvPr/>
        </p:nvSpPr>
        <p:spPr>
          <a:xfrm>
            <a:off x="17104542" y="2910425"/>
            <a:ext cx="5687492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07 객체 지향 프로그래밍"/>
          <p:cNvSpPr txBox="1"/>
          <p:nvPr/>
        </p:nvSpPr>
        <p:spPr>
          <a:xfrm>
            <a:off x="17104542" y="3136533"/>
            <a:ext cx="44276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07 객체 지향 프로그래밍</a:t>
            </a:r>
          </a:p>
        </p:txBody>
      </p:sp>
      <p:sp>
        <p:nvSpPr>
          <p:cNvPr id="158" name="08 객체 지향 프로그래밍의 활용"/>
          <p:cNvSpPr txBox="1"/>
          <p:nvPr/>
        </p:nvSpPr>
        <p:spPr>
          <a:xfrm>
            <a:off x="17104542" y="3771533"/>
            <a:ext cx="568749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08 객체 지향 프로그래밍의 활용</a:t>
            </a:r>
          </a:p>
        </p:txBody>
      </p:sp>
      <p:sp>
        <p:nvSpPr>
          <p:cNvPr id="159" name="09 자바 API"/>
          <p:cNvSpPr txBox="1"/>
          <p:nvPr/>
        </p:nvSpPr>
        <p:spPr>
          <a:xfrm>
            <a:off x="17104542" y="4406533"/>
            <a:ext cx="226804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09 자바 API</a:t>
            </a:r>
          </a:p>
        </p:txBody>
      </p:sp>
      <p:sp>
        <p:nvSpPr>
          <p:cNvPr id="160" name="❺ OOP 심화"/>
          <p:cNvSpPr txBox="1"/>
          <p:nvPr/>
        </p:nvSpPr>
        <p:spPr>
          <a:xfrm>
            <a:off x="17111753" y="6262725"/>
            <a:ext cx="2684350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❺ OOP 심화</a:t>
            </a:r>
          </a:p>
        </p:txBody>
      </p:sp>
      <p:sp>
        <p:nvSpPr>
          <p:cNvPr id="161" name="Line"/>
          <p:cNvSpPr/>
          <p:nvPr/>
        </p:nvSpPr>
        <p:spPr>
          <a:xfrm>
            <a:off x="17111753" y="7042421"/>
            <a:ext cx="4923461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10 상속"/>
          <p:cNvSpPr txBox="1"/>
          <p:nvPr/>
        </p:nvSpPr>
        <p:spPr>
          <a:xfrm>
            <a:off x="17111753" y="7268529"/>
            <a:ext cx="152595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10 상속</a:t>
            </a:r>
          </a:p>
        </p:txBody>
      </p:sp>
      <p:sp>
        <p:nvSpPr>
          <p:cNvPr id="163" name="11 인터페이스"/>
          <p:cNvSpPr txBox="1"/>
          <p:nvPr/>
        </p:nvSpPr>
        <p:spPr>
          <a:xfrm>
            <a:off x="17111753" y="7903529"/>
            <a:ext cx="267200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11 인터페이스</a:t>
            </a:r>
          </a:p>
        </p:txBody>
      </p:sp>
      <p:sp>
        <p:nvSpPr>
          <p:cNvPr id="164" name="12 예외 처리와 파일 입출력"/>
          <p:cNvSpPr txBox="1"/>
          <p:nvPr/>
        </p:nvSpPr>
        <p:spPr>
          <a:xfrm>
            <a:off x="17111753" y="8538529"/>
            <a:ext cx="492346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12 예외 처리와 파일 입출력</a:t>
            </a:r>
          </a:p>
        </p:txBody>
      </p:sp>
      <p:sp>
        <p:nvSpPr>
          <p:cNvPr id="165" name="❻ 프로젝트"/>
          <p:cNvSpPr txBox="1"/>
          <p:nvPr/>
        </p:nvSpPr>
        <p:spPr>
          <a:xfrm>
            <a:off x="17104542" y="10394721"/>
            <a:ext cx="2432432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3600"/>
            </a:lvl1pPr>
          </a:lstStyle>
          <a:p>
            <a:r>
              <a:t>❻ 프로젝트</a:t>
            </a:r>
          </a:p>
        </p:txBody>
      </p:sp>
      <p:sp>
        <p:nvSpPr>
          <p:cNvPr id="166" name="Line"/>
          <p:cNvSpPr/>
          <p:nvPr/>
        </p:nvSpPr>
        <p:spPr>
          <a:xfrm>
            <a:off x="17104542" y="11174417"/>
            <a:ext cx="5046599" cy="1"/>
          </a:xfrm>
          <a:prstGeom prst="line">
            <a:avLst/>
          </a:prstGeom>
          <a:ln w="63500">
            <a:solidFill>
              <a:srgbClr val="333333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13 실전 프로젝트: 영화 예매"/>
          <p:cNvSpPr txBox="1"/>
          <p:nvPr/>
        </p:nvSpPr>
        <p:spPr>
          <a:xfrm>
            <a:off x="17104542" y="11400525"/>
            <a:ext cx="504660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13 실전 프로젝트: 영화 예매</a:t>
            </a:r>
          </a:p>
        </p:txBody>
      </p:sp>
      <p:sp>
        <p:nvSpPr>
          <p:cNvPr id="168" name="관리 프로그램"/>
          <p:cNvSpPr txBox="1"/>
          <p:nvPr/>
        </p:nvSpPr>
        <p:spPr>
          <a:xfrm>
            <a:off x="17715225" y="12035525"/>
            <a:ext cx="256146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관리 프로그램</a:t>
            </a:r>
          </a:p>
        </p:txBody>
      </p:sp>
      <p:sp>
        <p:nvSpPr>
          <p:cNvPr id="169" name="학습 로드맵"/>
          <p:cNvSpPr txBox="1"/>
          <p:nvPr/>
        </p:nvSpPr>
        <p:spPr>
          <a:xfrm>
            <a:off x="525541" y="234731"/>
            <a:ext cx="319138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학습 로드맵</a:t>
            </a:r>
          </a:p>
        </p:txBody>
      </p:sp>
      <p:sp>
        <p:nvSpPr>
          <p:cNvPr id="170" name="NAVBAR"/>
          <p:cNvSpPr txBox="1"/>
          <p:nvPr/>
        </p:nvSpPr>
        <p:spPr>
          <a:xfrm>
            <a:off x="-3428010" y="234731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02 프로젝트 설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02 프로젝트 설계</a:t>
            </a:r>
          </a:p>
        </p:txBody>
      </p:sp>
      <p:sp>
        <p:nvSpPr>
          <p:cNvPr id="46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6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66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6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6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6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7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7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833265"/>
            <a:ext cx="18376900" cy="11099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"/>
          <p:cNvSpPr/>
          <p:nvPr/>
        </p:nvSpPr>
        <p:spPr>
          <a:xfrm>
            <a:off x="-5316" y="-16172"/>
            <a:ext cx="12457681" cy="13748344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CH13…"/>
          <p:cNvSpPr txBox="1"/>
          <p:nvPr/>
        </p:nvSpPr>
        <p:spPr>
          <a:xfrm>
            <a:off x="613490" y="3788092"/>
            <a:ext cx="11220070" cy="58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000">
                <a:solidFill>
                  <a:srgbClr val="FFFFFF"/>
                </a:solidFill>
              </a:defRPr>
            </a:pPr>
            <a:r>
              <a:t>CH13</a:t>
            </a:r>
          </a:p>
          <a:p>
            <a:pPr>
              <a:lnSpc>
                <a:spcPct val="120000"/>
              </a:lnSpc>
              <a:defRPr sz="14000">
                <a:solidFill>
                  <a:srgbClr val="FFFFFF"/>
                </a:solidFill>
              </a:defRPr>
            </a:pPr>
            <a:r>
              <a:t>실전 프로젝트:</a:t>
            </a:r>
          </a:p>
          <a:p>
            <a:pPr>
              <a:defRPr sz="8500">
                <a:solidFill>
                  <a:srgbClr val="FFFFFF"/>
                </a:solidFill>
              </a:defRPr>
            </a:pPr>
            <a:r>
              <a:t>영화 예매 관리 프로그램</a:t>
            </a:r>
          </a:p>
        </p:txBody>
      </p:sp>
      <p:sp>
        <p:nvSpPr>
          <p:cNvPr id="47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8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48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48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48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48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485" name="Rounded Rectangle"/>
          <p:cNvSpPr/>
          <p:nvPr/>
        </p:nvSpPr>
        <p:spPr>
          <a:xfrm>
            <a:off x="13601123" y="6176243"/>
            <a:ext cx="9942898" cy="1363514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486" name="Rounded Rectangle"/>
          <p:cNvSpPr/>
          <p:nvPr/>
        </p:nvSpPr>
        <p:spPr>
          <a:xfrm>
            <a:off x="13601123" y="4416376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487" name="01"/>
          <p:cNvSpPr txBox="1"/>
          <p:nvPr/>
        </p:nvSpPr>
        <p:spPr>
          <a:xfrm>
            <a:off x="14092246" y="4556794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01</a:t>
            </a:r>
          </a:p>
        </p:txBody>
      </p:sp>
      <p:sp>
        <p:nvSpPr>
          <p:cNvPr id="488" name="02"/>
          <p:cNvSpPr txBox="1"/>
          <p:nvPr/>
        </p:nvSpPr>
        <p:spPr>
          <a:xfrm>
            <a:off x="14092246" y="6316662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02</a:t>
            </a:r>
          </a:p>
        </p:txBody>
      </p:sp>
      <p:sp>
        <p:nvSpPr>
          <p:cNvPr id="489" name="프로젝트 시작과 분석"/>
          <p:cNvSpPr txBox="1"/>
          <p:nvPr/>
        </p:nvSpPr>
        <p:spPr>
          <a:xfrm>
            <a:off x="15532617" y="4556794"/>
            <a:ext cx="74870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시작과 분석</a:t>
            </a:r>
          </a:p>
        </p:txBody>
      </p:sp>
      <p:sp>
        <p:nvSpPr>
          <p:cNvPr id="490" name="프로젝트 설계"/>
          <p:cNvSpPr txBox="1"/>
          <p:nvPr/>
        </p:nvSpPr>
        <p:spPr>
          <a:xfrm>
            <a:off x="15532617" y="6316662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설계</a:t>
            </a:r>
          </a:p>
        </p:txBody>
      </p:sp>
      <p:sp>
        <p:nvSpPr>
          <p:cNvPr id="491" name="Rounded Rectangle"/>
          <p:cNvSpPr/>
          <p:nvPr/>
        </p:nvSpPr>
        <p:spPr>
          <a:xfrm>
            <a:off x="13601123" y="7936111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492" name="03"/>
          <p:cNvSpPr txBox="1"/>
          <p:nvPr/>
        </p:nvSpPr>
        <p:spPr>
          <a:xfrm>
            <a:off x="14092246" y="8076530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03</a:t>
            </a:r>
          </a:p>
        </p:txBody>
      </p:sp>
      <p:sp>
        <p:nvSpPr>
          <p:cNvPr id="493" name="프로젝트 구현"/>
          <p:cNvSpPr txBox="1"/>
          <p:nvPr/>
        </p:nvSpPr>
        <p:spPr>
          <a:xfrm>
            <a:off x="15532617" y="8076530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구현</a:t>
            </a:r>
          </a:p>
        </p:txBody>
      </p:sp>
      <p:sp>
        <p:nvSpPr>
          <p:cNvPr id="494" name="Rounded Rectangle"/>
          <p:cNvSpPr/>
          <p:nvPr/>
        </p:nvSpPr>
        <p:spPr>
          <a:xfrm>
            <a:off x="13664623" y="7982867"/>
            <a:ext cx="9815898" cy="1270001"/>
          </a:xfrm>
          <a:prstGeom prst="roundRect">
            <a:avLst>
              <a:gd name="adj" fmla="val 15000"/>
            </a:avLst>
          </a:prstGeom>
          <a:ln w="127000">
            <a:solidFill>
              <a:srgbClr val="2D69BA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7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498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499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500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01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02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503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504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505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506" name="① 프로젝트 기본 파일"/>
          <p:cNvSpPr txBox="1"/>
          <p:nvPr/>
        </p:nvSpPr>
        <p:spPr>
          <a:xfrm>
            <a:off x="3545721" y="3380749"/>
            <a:ext cx="582485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① 프로젝트 기본 파일</a:t>
            </a:r>
          </a:p>
        </p:txBody>
      </p:sp>
      <p:sp>
        <p:nvSpPr>
          <p:cNvPr id="507" name="② 프로그램 실행과 종료"/>
          <p:cNvSpPr txBox="1"/>
          <p:nvPr/>
        </p:nvSpPr>
        <p:spPr>
          <a:xfrm>
            <a:off x="3545721" y="4523749"/>
            <a:ext cx="639788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② 프로그램 실행과 종료</a:t>
            </a:r>
          </a:p>
        </p:txBody>
      </p:sp>
      <p:sp>
        <p:nvSpPr>
          <p:cNvPr id="50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509" name="③ 메뉴간 이동"/>
          <p:cNvSpPr txBox="1"/>
          <p:nvPr/>
        </p:nvSpPr>
        <p:spPr>
          <a:xfrm>
            <a:off x="3545721" y="5666749"/>
            <a:ext cx="393509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③ 메뉴간 이동</a:t>
            </a:r>
          </a:p>
        </p:txBody>
      </p:sp>
      <p:sp>
        <p:nvSpPr>
          <p:cNvPr id="510" name="④ 영화 목록 조회"/>
          <p:cNvSpPr txBox="1"/>
          <p:nvPr/>
        </p:nvSpPr>
        <p:spPr>
          <a:xfrm>
            <a:off x="3545721" y="6809749"/>
            <a:ext cx="467880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④ 영화 목록 조회</a:t>
            </a:r>
          </a:p>
        </p:txBody>
      </p:sp>
      <p:sp>
        <p:nvSpPr>
          <p:cNvPr id="511" name="⑤ 영화 등록"/>
          <p:cNvSpPr txBox="1"/>
          <p:nvPr/>
        </p:nvSpPr>
        <p:spPr>
          <a:xfrm>
            <a:off x="3545721" y="7952749"/>
            <a:ext cx="3362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⑤ 영화 등록</a:t>
            </a:r>
          </a:p>
        </p:txBody>
      </p:sp>
      <p:sp>
        <p:nvSpPr>
          <p:cNvPr id="512" name="⑥ 영화 삭제"/>
          <p:cNvSpPr txBox="1"/>
          <p:nvPr/>
        </p:nvSpPr>
        <p:spPr>
          <a:xfrm>
            <a:off x="12435721" y="3380749"/>
            <a:ext cx="3362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⑥ 영화 삭제</a:t>
            </a:r>
          </a:p>
        </p:txBody>
      </p:sp>
      <p:sp>
        <p:nvSpPr>
          <p:cNvPr id="513" name="⑦ 예매 확인"/>
          <p:cNvSpPr txBox="1"/>
          <p:nvPr/>
        </p:nvSpPr>
        <p:spPr>
          <a:xfrm>
            <a:off x="12435721" y="4523749"/>
            <a:ext cx="3362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⑦ 예매 확인</a:t>
            </a:r>
          </a:p>
        </p:txBody>
      </p:sp>
      <p:sp>
        <p:nvSpPr>
          <p:cNvPr id="514" name="⑧ 프로젝트 기본 파일"/>
          <p:cNvSpPr txBox="1"/>
          <p:nvPr/>
        </p:nvSpPr>
        <p:spPr>
          <a:xfrm>
            <a:off x="12435721" y="5666749"/>
            <a:ext cx="582485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⑧ 프로젝트 기본 파일</a:t>
            </a:r>
          </a:p>
        </p:txBody>
      </p:sp>
      <p:sp>
        <p:nvSpPr>
          <p:cNvPr id="515" name="⑨ 영화 예매"/>
          <p:cNvSpPr txBox="1"/>
          <p:nvPr/>
        </p:nvSpPr>
        <p:spPr>
          <a:xfrm>
            <a:off x="12435721" y="6809749"/>
            <a:ext cx="33620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⑨ 영화 예매</a:t>
            </a:r>
          </a:p>
        </p:txBody>
      </p:sp>
      <p:sp>
        <p:nvSpPr>
          <p:cNvPr id="516" name="프로젝트 구현"/>
          <p:cNvSpPr txBox="1"/>
          <p:nvPr/>
        </p:nvSpPr>
        <p:spPr>
          <a:xfrm>
            <a:off x="2275721" y="1983749"/>
            <a:ext cx="376440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프로젝트 구현</a:t>
            </a:r>
          </a:p>
        </p:txBody>
      </p:sp>
      <p:sp>
        <p:nvSpPr>
          <p:cNvPr id="517" name="⑩ 전체 완성 코드"/>
          <p:cNvSpPr txBox="1"/>
          <p:nvPr/>
        </p:nvSpPr>
        <p:spPr>
          <a:xfrm>
            <a:off x="12435721" y="7952749"/>
            <a:ext cx="467880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⑩ 전체 완성 코드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52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52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52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2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2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52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52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52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529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530" name="Ⅰ. 프로젝트 기본 파일"/>
          <p:cNvSpPr txBox="1"/>
          <p:nvPr/>
        </p:nvSpPr>
        <p:spPr>
          <a:xfrm>
            <a:off x="2275721" y="1983749"/>
            <a:ext cx="600956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Ⅰ. 프로젝트 기본 파일</a:t>
            </a:r>
          </a:p>
        </p:txBody>
      </p:sp>
      <p:sp>
        <p:nvSpPr>
          <p:cNvPr id="531" name="새 프로젝트 'JavaPlzFinalProejct'를 만들고"/>
          <p:cNvSpPr txBox="1"/>
          <p:nvPr/>
        </p:nvSpPr>
        <p:spPr>
          <a:xfrm>
            <a:off x="2910721" y="3380749"/>
            <a:ext cx="1142769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새 프로젝트 'JavaPlzFinalProejct'를 만들고</a:t>
            </a:r>
          </a:p>
        </p:txBody>
      </p:sp>
      <p:sp>
        <p:nvSpPr>
          <p:cNvPr id="532" name="- MainApp 클래스와"/>
          <p:cNvSpPr txBox="1"/>
          <p:nvPr/>
        </p:nvSpPr>
        <p:spPr>
          <a:xfrm>
            <a:off x="3545721" y="4523749"/>
            <a:ext cx="56322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MainApp 클래스와</a:t>
            </a:r>
          </a:p>
        </p:txBody>
      </p:sp>
      <p:sp>
        <p:nvSpPr>
          <p:cNvPr id="533" name="- 데이터 파일(moves.txt, reservations.txt)을 생성"/>
          <p:cNvSpPr txBox="1"/>
          <p:nvPr/>
        </p:nvSpPr>
        <p:spPr>
          <a:xfrm>
            <a:off x="3545721" y="5666749"/>
            <a:ext cx="1331501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데이터 파일(moves.txt, reservations.txt)을 생성</a:t>
            </a:r>
          </a:p>
        </p:txBody>
      </p:sp>
      <p:sp>
        <p:nvSpPr>
          <p:cNvPr id="534" name="Rounded Rectangle"/>
          <p:cNvSpPr/>
          <p:nvPr/>
        </p:nvSpPr>
        <p:spPr>
          <a:xfrm>
            <a:off x="11147518" y="8095214"/>
            <a:ext cx="11754031" cy="1899470"/>
          </a:xfrm>
          <a:prstGeom prst="roundRect">
            <a:avLst>
              <a:gd name="adj" fmla="val 10029"/>
            </a:avLst>
          </a:prstGeom>
          <a:solidFill>
            <a:srgbClr val="F2F2F2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535" name="TIP"/>
          <p:cNvSpPr txBox="1"/>
          <p:nvPr/>
        </p:nvSpPr>
        <p:spPr>
          <a:xfrm>
            <a:off x="12089989" y="8286010"/>
            <a:ext cx="98707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2D69BA"/>
                </a:solidFill>
              </a:defRPr>
            </a:lvl1pPr>
          </a:lstStyle>
          <a:p>
            <a:pPr>
              <a:defRPr b="0">
                <a:solidFill>
                  <a:srgbClr val="333333"/>
                </a:solidFill>
              </a:defRPr>
            </a:pPr>
            <a:r>
              <a:rPr b="1">
                <a:solidFill>
                  <a:srgbClr val="2D69BA"/>
                </a:solidFill>
              </a:rPr>
              <a:t>TIP</a:t>
            </a:r>
          </a:p>
        </p:txBody>
      </p:sp>
      <p:sp>
        <p:nvSpPr>
          <p:cNvPr id="536" name="프로그래밍 코드는 src 디렉터리 내부에, 텍스트"/>
          <p:cNvSpPr txBox="1"/>
          <p:nvPr/>
        </p:nvSpPr>
        <p:spPr>
          <a:xfrm>
            <a:off x="13365833" y="8374910"/>
            <a:ext cx="9251113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/>
            </a:lvl1pPr>
          </a:lstStyle>
          <a:p>
            <a:r>
              <a:t>프로그래밍 코드는 src 디렉터리 내부에, 텍스트</a:t>
            </a:r>
          </a:p>
        </p:txBody>
      </p:sp>
      <p:sp>
        <p:nvSpPr>
          <p:cNvPr id="537" name="💡"/>
          <p:cNvSpPr txBox="1"/>
          <p:nvPr/>
        </p:nvSpPr>
        <p:spPr>
          <a:xfrm>
            <a:off x="11308765" y="8235210"/>
            <a:ext cx="765176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2D69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>
              <a:defRPr>
                <a:solidFill>
                  <a:srgbClr val="333333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>
                <a:solidFill>
                  <a:srgbClr val="2D69BA"/>
                </a:solidFill>
                <a:latin typeface="Lucida Grande"/>
                <a:ea typeface="Lucida Grande"/>
                <a:cs typeface="Lucida Grande"/>
                <a:sym typeface="Lucida Grande"/>
              </a:rPr>
              <a:t>💡</a:t>
            </a:r>
          </a:p>
        </p:txBody>
      </p:sp>
      <p:sp>
        <p:nvSpPr>
          <p:cNvPr id="538" name="파일은 프로젝트에 직접 추가"/>
          <p:cNvSpPr txBox="1"/>
          <p:nvPr/>
        </p:nvSpPr>
        <p:spPr>
          <a:xfrm>
            <a:off x="11361362" y="9009910"/>
            <a:ext cx="5696840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/>
            </a:lvl1pPr>
          </a:lstStyle>
          <a:p>
            <a:r>
              <a:t>파일은 프로젝트에 직접 추가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3911600" y="6809749"/>
            <a:ext cx="7670800" cy="5292726"/>
            <a:chOff x="0" y="0"/>
            <a:chExt cx="7670800" cy="5292725"/>
          </a:xfrm>
        </p:grpSpPr>
        <p:pic>
          <p:nvPicPr>
            <p:cNvPr id="5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" y="0"/>
              <a:ext cx="6451600" cy="447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72025"/>
              <a:ext cx="7670800" cy="52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545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546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547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48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49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550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551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552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553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556" name="Group"/>
          <p:cNvGrpSpPr/>
          <p:nvPr/>
        </p:nvGrpSpPr>
        <p:grpSpPr>
          <a:xfrm>
            <a:off x="571499" y="1511617"/>
            <a:ext cx="17074969" cy="11743096"/>
            <a:chOff x="0" y="0"/>
            <a:chExt cx="17074967" cy="11743095"/>
          </a:xfrm>
        </p:grpSpPr>
        <p:pic>
          <p:nvPicPr>
            <p:cNvPr id="55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057273" cy="8858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90" y="8841235"/>
              <a:ext cx="17045478" cy="29018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7" name="Rectangle"/>
          <p:cNvSpPr/>
          <p:nvPr/>
        </p:nvSpPr>
        <p:spPr>
          <a:xfrm>
            <a:off x="12488414" y="3069373"/>
            <a:ext cx="4436372" cy="1343183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8" name="Rectangle"/>
          <p:cNvSpPr/>
          <p:nvPr/>
        </p:nvSpPr>
        <p:spPr>
          <a:xfrm>
            <a:off x="8524129" y="5068809"/>
            <a:ext cx="7335742" cy="1983143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9" name="Rectangle"/>
          <p:cNvSpPr/>
          <p:nvPr/>
        </p:nvSpPr>
        <p:spPr>
          <a:xfrm>
            <a:off x="12486530" y="7708204"/>
            <a:ext cx="4673931" cy="841376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Rectangle"/>
          <p:cNvSpPr/>
          <p:nvPr/>
        </p:nvSpPr>
        <p:spPr>
          <a:xfrm>
            <a:off x="5501530" y="10793750"/>
            <a:ext cx="4673931" cy="1657947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Rectangle"/>
          <p:cNvSpPr/>
          <p:nvPr/>
        </p:nvSpPr>
        <p:spPr>
          <a:xfrm>
            <a:off x="8651130" y="5195808"/>
            <a:ext cx="7335741" cy="1983144"/>
          </a:xfrm>
          <a:prstGeom prst="rect">
            <a:avLst/>
          </a:prstGeom>
          <a:solidFill>
            <a:srgbClr val="E7F1F8">
              <a:alpha val="900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2" name="MainApp.java 생성…"/>
          <p:cNvSpPr txBox="1"/>
          <p:nvPr/>
        </p:nvSpPr>
        <p:spPr>
          <a:xfrm>
            <a:off x="13032348" y="1907249"/>
            <a:ext cx="11022494" cy="673130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MainApp.java 생성</a:t>
            </a:r>
          </a:p>
          <a:p>
            <a:pPr>
              <a:lnSpc>
                <a:spcPct val="150000"/>
              </a:lnSpc>
              <a:defRPr b="0"/>
            </a:pPr>
            <a:r>
              <a:t>MainApp 클래스를 작성. 메뉴 전환을 반복하여 전체 프로그램을 동작시킴.</a:t>
            </a:r>
          </a:p>
          <a:p>
            <a:pPr>
              <a:lnSpc>
                <a:spcPct val="150000"/>
              </a:lnSpc>
              <a:defRPr b="0"/>
            </a:pPr>
            <a:endParaRPr/>
          </a:p>
          <a:p>
            <a:pPr>
              <a:lnSpc>
                <a:spcPct val="150000"/>
              </a:lnSpc>
              <a:defRPr b="0"/>
            </a:pPr>
            <a:r>
              <a:rPr b="1"/>
              <a:t>  - 03행:</a:t>
            </a:r>
            <a:r>
              <a:t> 프로그램 실행 문구를 출력</a:t>
            </a:r>
          </a:p>
          <a:p>
            <a:pPr>
              <a:lnSpc>
                <a:spcPct val="150000"/>
              </a:lnSpc>
              <a:defRPr b="0"/>
            </a:pPr>
            <a:r>
              <a:rPr b="1"/>
              <a:t>  - 04행:</a:t>
            </a:r>
            <a:r>
              <a:t> 메인 메뉴 객체를 생성</a:t>
            </a:r>
          </a:p>
          <a:p>
            <a:pPr>
              <a:lnSpc>
                <a:spcPct val="150000"/>
              </a:lnSpc>
              <a:defRPr b="0"/>
            </a:pPr>
            <a:r>
              <a:rPr b="1"/>
              <a:t>  - 06~09행:</a:t>
            </a:r>
            <a:r>
              <a:t> 메뉴 출력과 전환을 반복하여 프로그램을 수행</a:t>
            </a:r>
          </a:p>
          <a:p>
            <a:pPr>
              <a:lnSpc>
                <a:spcPct val="150000"/>
              </a:lnSpc>
              <a:defRPr b="0"/>
            </a:pPr>
            <a:r>
              <a:rPr b="1"/>
              <a:t>  - 14~17행:</a:t>
            </a:r>
            <a:r>
              <a:t> 메뉴의 역할을 인터페이스로 정의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56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56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56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6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7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57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57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57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57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7985"/>
            <a:ext cx="18376900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movies.txt 생성…"/>
          <p:cNvSpPr txBox="1"/>
          <p:nvPr/>
        </p:nvSpPr>
        <p:spPr>
          <a:xfrm>
            <a:off x="13061915" y="1856449"/>
            <a:ext cx="10940540" cy="214501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movies.txt 생성</a:t>
            </a:r>
          </a:p>
          <a:p>
            <a:pPr>
              <a:lnSpc>
                <a:spcPct val="120000"/>
              </a:lnSpc>
              <a:defRPr b="0"/>
            </a:pPr>
            <a:r>
              <a:t>프로젝트에 movies.txt 파일을 추가한 후, 샘플 데이터를 작성.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7943710"/>
            <a:ext cx="18351500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servations.txt 생성…"/>
          <p:cNvSpPr txBox="1"/>
          <p:nvPr/>
        </p:nvSpPr>
        <p:spPr>
          <a:xfrm>
            <a:off x="12145233" y="9908249"/>
            <a:ext cx="11857222" cy="23485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reservations.txt 생성</a:t>
            </a:r>
          </a:p>
          <a:p>
            <a:pPr>
              <a:lnSpc>
                <a:spcPct val="120000"/>
              </a:lnSpc>
              <a:defRPr b="0"/>
            </a:pPr>
            <a:r>
              <a:t>프로젝트에 reservations.txt 파일을 추가한 후, 샘플 데이터를 작성.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58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58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58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8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58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58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58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58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59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591" name="Ⅱ. 프로그램 실행과 종료"/>
          <p:cNvSpPr txBox="1"/>
          <p:nvPr/>
        </p:nvSpPr>
        <p:spPr>
          <a:xfrm>
            <a:off x="2275721" y="1983749"/>
            <a:ext cx="658258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Ⅱ. 프로그램 실행과 종료</a:t>
            </a:r>
          </a:p>
        </p:txBody>
      </p:sp>
      <p:sp>
        <p:nvSpPr>
          <p:cNvPr id="592" name="프로그램 실행과 종료 기능을 구현"/>
          <p:cNvSpPr txBox="1"/>
          <p:nvPr/>
        </p:nvSpPr>
        <p:spPr>
          <a:xfrm>
            <a:off x="2910721" y="3380749"/>
            <a:ext cx="886066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프로그램 실행과 종료 기능을 구현</a:t>
            </a:r>
          </a:p>
        </p:txBody>
      </p:sp>
      <p:sp>
        <p:nvSpPr>
          <p:cNvPr id="593" name="- 이를 위해 부모 클래스 AbstractMenu와"/>
          <p:cNvSpPr txBox="1"/>
          <p:nvPr/>
        </p:nvSpPr>
        <p:spPr>
          <a:xfrm>
            <a:off x="3545721" y="4523749"/>
            <a:ext cx="109845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부모 클래스 AbstractMenu와</a:t>
            </a:r>
          </a:p>
        </p:txBody>
      </p:sp>
      <p:sp>
        <p:nvSpPr>
          <p:cNvPr id="594" name="- 자식 클래스 MainMenu를 작성"/>
          <p:cNvSpPr txBox="1"/>
          <p:nvPr/>
        </p:nvSpPr>
        <p:spPr>
          <a:xfrm>
            <a:off x="3545721" y="5666749"/>
            <a:ext cx="874545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자식 클래스 MainMenu를 작성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06" y="6627519"/>
            <a:ext cx="9077945" cy="693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8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59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0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0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0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0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0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0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0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0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610" name="Group"/>
          <p:cNvGrpSpPr/>
          <p:nvPr/>
        </p:nvGrpSpPr>
        <p:grpSpPr>
          <a:xfrm>
            <a:off x="577850" y="1507985"/>
            <a:ext cx="14858949" cy="11943716"/>
            <a:chOff x="0" y="0"/>
            <a:chExt cx="14858948" cy="11943715"/>
          </a:xfrm>
        </p:grpSpPr>
        <p:pic>
          <p:nvPicPr>
            <p:cNvPr id="60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858949" cy="6663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647965"/>
              <a:ext cx="14858949" cy="5295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AbstractMenu.java 생성…"/>
          <p:cNvSpPr txBox="1"/>
          <p:nvPr/>
        </p:nvSpPr>
        <p:spPr>
          <a:xfrm>
            <a:off x="13006948" y="5706633"/>
            <a:ext cx="11022494" cy="72533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AbstractMenu.java 생성</a:t>
            </a:r>
          </a:p>
          <a:p>
            <a:pPr>
              <a:lnSpc>
                <a:spcPct val="120000"/>
              </a:lnSpc>
              <a:defRPr b="0"/>
            </a:pPr>
            <a:r>
              <a:t>Abstract 클래스는 추상 클래스로 작성하는데, 이는 Menu 인터페이스를 구현하며, 추후 메인 메뉴(MainMenu)와 관리자 메뉴(AdminMenu) 의 부모 클래스가 됨.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- 04~06행:</a:t>
            </a:r>
            <a:r>
              <a:t> 기본 문구와 이전 메뉴를 인스턴스변수로, 키보드</a:t>
            </a:r>
          </a:p>
          <a:p>
            <a:pPr>
              <a:lnSpc>
                <a:spcPct val="150000"/>
              </a:lnSpc>
              <a:defRPr b="0"/>
            </a:pPr>
            <a:r>
              <a:t>    입력을 위한 스캐너 객체를 클래스변수로 가짐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- 13~15행:</a:t>
            </a:r>
            <a:r>
              <a:t> Menu 인터페이스의 print( ) 메소드를 재정의한 </a:t>
            </a:r>
          </a:p>
          <a:p>
            <a:pPr>
              <a:lnSpc>
                <a:spcPct val="150000"/>
              </a:lnSpc>
              <a:defRPr b="0"/>
            </a:pPr>
            <a:r>
              <a:t>    것. 메뉴의 기본 문구를 출력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- 17~18행:</a:t>
            </a:r>
            <a:r>
              <a:t> 세터 메소드. 메뉴를 종료한 후 돌아갈 이전 메뉴</a:t>
            </a:r>
          </a:p>
          <a:p>
            <a:pPr>
              <a:lnSpc>
                <a:spcPct val="120000"/>
              </a:lnSpc>
              <a:defRPr b="0"/>
            </a:pPr>
            <a:r>
              <a:t>    를 설정</a:t>
            </a:r>
          </a:p>
        </p:txBody>
      </p:sp>
      <p:grpSp>
        <p:nvGrpSpPr>
          <p:cNvPr id="619" name="Group"/>
          <p:cNvGrpSpPr/>
          <p:nvPr/>
        </p:nvGrpSpPr>
        <p:grpSpPr>
          <a:xfrm>
            <a:off x="9644740" y="1708702"/>
            <a:ext cx="14507882" cy="2516484"/>
            <a:chOff x="0" y="0"/>
            <a:chExt cx="14507880" cy="2516482"/>
          </a:xfrm>
        </p:grpSpPr>
        <p:grpSp>
          <p:nvGrpSpPr>
            <p:cNvPr id="617" name="Group"/>
            <p:cNvGrpSpPr/>
            <p:nvPr/>
          </p:nvGrpSpPr>
          <p:grpSpPr>
            <a:xfrm>
              <a:off x="2985029" y="0"/>
              <a:ext cx="11522852" cy="2516483"/>
              <a:chOff x="0" y="0"/>
              <a:chExt cx="11522850" cy="2516482"/>
            </a:xfrm>
          </p:grpSpPr>
          <p:sp>
            <p:nvSpPr>
              <p:cNvPr id="612" name="Rounded Rectangle"/>
              <p:cNvSpPr/>
              <p:nvPr/>
            </p:nvSpPr>
            <p:spPr>
              <a:xfrm>
                <a:off x="0" y="0"/>
                <a:ext cx="11522851" cy="1899469"/>
              </a:xfrm>
              <a:prstGeom prst="roundRect">
                <a:avLst>
                  <a:gd name="adj" fmla="val 10029"/>
                </a:avLst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4800" b="0">
                    <a:solidFill>
                      <a:srgbClr val="2D69BA"/>
                    </a:solidFill>
                  </a:defRPr>
                </a:pPr>
                <a:endParaRPr/>
              </a:p>
            </p:txBody>
          </p:sp>
          <p:sp>
            <p:nvSpPr>
              <p:cNvPr id="613" name="TIP"/>
              <p:cNvSpPr/>
              <p:nvPr/>
            </p:nvSpPr>
            <p:spPr>
              <a:xfrm>
                <a:off x="942471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4800">
                    <a:solidFill>
                      <a:srgbClr val="2D69BA"/>
                    </a:solidFill>
                  </a:defRPr>
                </a:lvl1pPr>
              </a:lstStyle>
              <a:p>
                <a:pPr>
                  <a:defRPr b="0">
                    <a:solidFill>
                      <a:srgbClr val="333333"/>
                    </a:solidFill>
                  </a:defRPr>
                </a:pPr>
                <a:r>
                  <a:rPr b="1">
                    <a:solidFill>
                      <a:srgbClr val="2D69BA"/>
                    </a:solidFill>
                  </a:rPr>
                  <a:t>TIP</a:t>
                </a:r>
              </a:p>
            </p:txBody>
          </p:sp>
          <p:sp>
            <p:nvSpPr>
              <p:cNvPr id="614" name="추상 클래스는 인터페이스의 추상 메소드를 재"/>
              <p:cNvSpPr/>
              <p:nvPr/>
            </p:nvSpPr>
            <p:spPr>
              <a:xfrm>
                <a:off x="2218315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t>추상 클래스는 인터페이스의 추상 메소드를 재</a:t>
                </a:r>
              </a:p>
            </p:txBody>
          </p:sp>
          <p:sp>
            <p:nvSpPr>
              <p:cNvPr id="615" name="💡"/>
              <p:cNvSpPr/>
              <p:nvPr/>
            </p:nvSpPr>
            <p:spPr>
              <a:xfrm>
                <a:off x="161247" y="611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4800" b="0">
                    <a:solidFill>
                      <a:srgbClr val="2D69BA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>
                  <a:defRPr>
                    <a:solidFill>
                      <a:srgbClr val="333333"/>
                    </a:solidFill>
                    <a:latin typeface="나눔고딕"/>
                    <a:ea typeface="나눔고딕"/>
                    <a:cs typeface="나눔고딕"/>
                    <a:sym typeface="나눔고딕"/>
                  </a:defRPr>
                </a:pPr>
                <a:r>
                  <a:rPr>
                    <a:solidFill>
                      <a:srgbClr val="2D69BA"/>
                    </a:solidFill>
                    <a:latin typeface="Lucida Grande"/>
                    <a:ea typeface="Lucida Grande"/>
                    <a:cs typeface="Lucida Grande"/>
                    <a:sym typeface="Lucida Grande"/>
                  </a:rPr>
                  <a:t>💡</a:t>
                </a:r>
              </a:p>
            </p:txBody>
          </p:sp>
          <p:sp>
            <p:nvSpPr>
              <p:cNvPr id="616" name="정의하지 않아도 에러가 발생하지 않음"/>
              <p:cNvSpPr/>
              <p:nvPr/>
            </p:nvSpPr>
            <p:spPr>
              <a:xfrm>
                <a:off x="213844" y="1246482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600" b="0"/>
                </a:lvl1pPr>
              </a:lstStyle>
              <a:p>
                <a:r>
                  <a:t>정의하지 않아도 에러가 발생하지 않음</a:t>
                </a:r>
              </a:p>
            </p:txBody>
          </p:sp>
        </p:grpSp>
        <p:sp>
          <p:nvSpPr>
            <p:cNvPr id="618" name="Line"/>
            <p:cNvSpPr/>
            <p:nvPr/>
          </p:nvSpPr>
          <p:spPr>
            <a:xfrm flipH="1">
              <a:off x="0" y="1016608"/>
              <a:ext cx="3176064" cy="241283"/>
            </a:xfrm>
            <a:prstGeom prst="line">
              <a:avLst/>
            </a:prstGeom>
            <a:noFill/>
            <a:ln w="63500" cap="flat">
              <a:solidFill>
                <a:srgbClr val="2D69BA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62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2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25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2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2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2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2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3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3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634" name="Group"/>
          <p:cNvGrpSpPr/>
          <p:nvPr/>
        </p:nvGrpSpPr>
        <p:grpSpPr>
          <a:xfrm>
            <a:off x="527050" y="1507985"/>
            <a:ext cx="12173654" cy="12072628"/>
            <a:chOff x="0" y="0"/>
            <a:chExt cx="12173653" cy="12072627"/>
          </a:xfrm>
        </p:grpSpPr>
        <p:pic>
          <p:nvPicPr>
            <p:cNvPr id="63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65235" cy="6810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" y="6777172"/>
              <a:ext cx="12165236" cy="5295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MainMenu.java 생성…"/>
          <p:cNvSpPr txBox="1"/>
          <p:nvPr/>
        </p:nvSpPr>
        <p:spPr>
          <a:xfrm>
            <a:off x="12944688" y="1573965"/>
            <a:ext cx="11022495" cy="101397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MainMenu.java 생성</a:t>
            </a:r>
          </a:p>
          <a:p>
            <a:pPr>
              <a:lnSpc>
                <a:spcPct val="120000"/>
              </a:lnSpc>
              <a:defRPr b="0"/>
            </a:pPr>
            <a:r>
              <a:t>메인 메뉴 클래스를 작성하는데, 이는 AbstractMenu의 자식 클래스로 사용자와의 상호작용을 담당함. 메인 메뉴의 출력과 여러 선택지에 따른 기능을 관리.해당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50000"/>
              </a:lnSpc>
              <a:defRPr b="0"/>
            </a:pPr>
            <a:r>
              <a:rPr b="1"/>
              <a:t>  - 02행:</a:t>
            </a:r>
            <a:r>
              <a:t> 클래스변수를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- 11~13행:</a:t>
            </a:r>
            <a:r>
              <a:t> private 생성자. 생성자가 외부에 노출되지 않아 </a:t>
            </a:r>
          </a:p>
          <a:p>
            <a:pPr>
              <a:lnSpc>
                <a:spcPct val="120000"/>
              </a:lnSpc>
              <a:defRPr b="0"/>
            </a:pPr>
            <a:r>
              <a:t>    생성자 호출 불가 즉, 객체를 생성할 수 없음. 오직 02행의 클</a:t>
            </a:r>
          </a:p>
          <a:p>
            <a:pPr>
              <a:lnSpc>
                <a:spcPct val="120000"/>
              </a:lnSpc>
              <a:defRPr b="0"/>
            </a:pPr>
            <a:r>
              <a:t>    래스변수 초기화 시 단 한번 호출되어 하나의 객체만을 생성. </a:t>
            </a:r>
          </a:p>
          <a:p>
            <a:pPr>
              <a:lnSpc>
                <a:spcPct val="150000"/>
              </a:lnSpc>
              <a:defRPr b="0"/>
            </a:pPr>
            <a:r>
              <a:t>    이러한 패턴을 </a:t>
            </a:r>
            <a:r>
              <a:rPr b="1"/>
              <a:t>싱글턴</a:t>
            </a:r>
            <a:r>
              <a:t>(singleton)이라 함.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- 19~24행:</a:t>
            </a:r>
            <a:r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t>    것. 사용자 입력에 따른 다음 메뉴로의 진행을 결정. 사용자 </a:t>
            </a:r>
          </a:p>
          <a:p>
            <a:pPr>
              <a:lnSpc>
                <a:spcPct val="120000"/>
              </a:lnSpc>
              <a:defRPr b="0"/>
            </a:pPr>
            <a:r>
              <a:t>    입력이 q인 경우 02행에 의해 prevMenu가 null이므로, 메인 </a:t>
            </a:r>
          </a:p>
          <a:p>
            <a:pPr>
              <a:lnSpc>
                <a:spcPct val="120000"/>
              </a:lnSpc>
              <a:defRPr b="0"/>
            </a:pPr>
            <a:r>
              <a:t>    메소드의 08행에서 이를 받아 프로그램을 종료. 그 외의 입력</a:t>
            </a:r>
          </a:p>
          <a:p>
            <a:pPr>
              <a:lnSpc>
                <a:spcPct val="120000"/>
              </a:lnSpc>
              <a:defRPr b="0"/>
            </a:pPr>
            <a:r>
              <a:t>    은 다시 자기 자신을 반환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63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4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4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4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4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4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4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4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4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648" name="Ⅱ. 프로그램 실행과 종료"/>
          <p:cNvSpPr txBox="1"/>
          <p:nvPr/>
        </p:nvSpPr>
        <p:spPr>
          <a:xfrm>
            <a:off x="2275721" y="1983749"/>
            <a:ext cx="658258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Ⅱ. 프로그램 실행과 종료</a:t>
            </a:r>
          </a:p>
        </p:txBody>
      </p:sp>
      <p:sp>
        <p:nvSpPr>
          <p:cNvPr id="649" name="중간 점검: '프로그램 실행과 종료' 기능 시연"/>
          <p:cNvSpPr txBox="1"/>
          <p:nvPr/>
        </p:nvSpPr>
        <p:spPr>
          <a:xfrm>
            <a:off x="2910721" y="3380749"/>
            <a:ext cx="1147523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'프로그램 실행과 종료' 기능 시연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4963893"/>
            <a:ext cx="17081500" cy="636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-5316" y="-16172"/>
            <a:ext cx="12457681" cy="13748344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CH13…"/>
          <p:cNvSpPr txBox="1"/>
          <p:nvPr/>
        </p:nvSpPr>
        <p:spPr>
          <a:xfrm>
            <a:off x="613490" y="3788092"/>
            <a:ext cx="11220070" cy="58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000">
                <a:solidFill>
                  <a:srgbClr val="FFFFFF"/>
                </a:solidFill>
              </a:defRPr>
            </a:pPr>
            <a:r>
              <a:t>CH13</a:t>
            </a:r>
          </a:p>
          <a:p>
            <a:pPr>
              <a:lnSpc>
                <a:spcPct val="120000"/>
              </a:lnSpc>
              <a:defRPr sz="14000">
                <a:solidFill>
                  <a:srgbClr val="FFFFFF"/>
                </a:solidFill>
              </a:defRPr>
            </a:pPr>
            <a:r>
              <a:t>실전 프로젝트:</a:t>
            </a:r>
          </a:p>
          <a:p>
            <a:pPr>
              <a:defRPr sz="8500">
                <a:solidFill>
                  <a:srgbClr val="FFFFFF"/>
                </a:solidFill>
              </a:defRPr>
            </a:pPr>
            <a:r>
              <a:t>영화 예매 관리 프로그램</a:t>
            </a:r>
          </a:p>
        </p:txBody>
      </p:sp>
      <p:sp>
        <p:nvSpPr>
          <p:cNvPr id="17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7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7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7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7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7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8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8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13601124" y="4416376"/>
            <a:ext cx="9942898" cy="4883248"/>
            <a:chOff x="0" y="0"/>
            <a:chExt cx="9942896" cy="4883247"/>
          </a:xfrm>
        </p:grpSpPr>
        <p:sp>
          <p:nvSpPr>
            <p:cNvPr id="182" name="Rounded Rectangle"/>
            <p:cNvSpPr/>
            <p:nvPr/>
          </p:nvSpPr>
          <p:spPr>
            <a:xfrm>
              <a:off x="0" y="1759867"/>
              <a:ext cx="9942897" cy="1363513"/>
            </a:xfrm>
            <a:prstGeom prst="roundRect">
              <a:avLst>
                <a:gd name="adj" fmla="val 13971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0" y="0"/>
              <a:ext cx="9942897" cy="1363513"/>
            </a:xfrm>
            <a:prstGeom prst="roundRect">
              <a:avLst>
                <a:gd name="adj" fmla="val 13971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184" name="01"/>
            <p:cNvSpPr txBox="1"/>
            <p:nvPr/>
          </p:nvSpPr>
          <p:spPr>
            <a:xfrm>
              <a:off x="491124" y="140418"/>
              <a:ext cx="1140689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01</a:t>
              </a:r>
            </a:p>
          </p:txBody>
        </p:sp>
        <p:sp>
          <p:nvSpPr>
            <p:cNvPr id="185" name="02"/>
            <p:cNvSpPr txBox="1"/>
            <p:nvPr/>
          </p:nvSpPr>
          <p:spPr>
            <a:xfrm>
              <a:off x="491124" y="1900286"/>
              <a:ext cx="1140689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02</a:t>
              </a:r>
            </a:p>
          </p:txBody>
        </p:sp>
        <p:sp>
          <p:nvSpPr>
            <p:cNvPr id="186" name="프로젝트 시작과 분석"/>
            <p:cNvSpPr txBox="1"/>
            <p:nvPr/>
          </p:nvSpPr>
          <p:spPr>
            <a:xfrm>
              <a:off x="1931495" y="140418"/>
              <a:ext cx="748703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프로젝트 시작과 분석</a:t>
              </a:r>
            </a:p>
          </p:txBody>
        </p:sp>
        <p:sp>
          <p:nvSpPr>
            <p:cNvPr id="187" name="프로젝트 설계"/>
            <p:cNvSpPr txBox="1"/>
            <p:nvPr/>
          </p:nvSpPr>
          <p:spPr>
            <a:xfrm>
              <a:off x="1931495" y="1900286"/>
              <a:ext cx="496735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프로젝트 설계</a:t>
              </a:r>
            </a:p>
          </p:txBody>
        </p:sp>
        <p:sp>
          <p:nvSpPr>
            <p:cNvPr id="188" name="Rounded Rectangle"/>
            <p:cNvSpPr/>
            <p:nvPr/>
          </p:nvSpPr>
          <p:spPr>
            <a:xfrm>
              <a:off x="0" y="3519735"/>
              <a:ext cx="9942897" cy="1363513"/>
            </a:xfrm>
            <a:prstGeom prst="roundRect">
              <a:avLst>
                <a:gd name="adj" fmla="val 13971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2D69BA"/>
                  </a:solidFill>
                </a:defRPr>
              </a:pPr>
              <a:endParaRPr/>
            </a:p>
          </p:txBody>
        </p:sp>
        <p:sp>
          <p:nvSpPr>
            <p:cNvPr id="189" name="03"/>
            <p:cNvSpPr txBox="1"/>
            <p:nvPr/>
          </p:nvSpPr>
          <p:spPr>
            <a:xfrm>
              <a:off x="491124" y="3660154"/>
              <a:ext cx="1140689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03</a:t>
              </a:r>
            </a:p>
          </p:txBody>
        </p:sp>
        <p:sp>
          <p:nvSpPr>
            <p:cNvPr id="190" name="프로젝트 구현"/>
            <p:cNvSpPr txBox="1"/>
            <p:nvPr/>
          </p:nvSpPr>
          <p:spPr>
            <a:xfrm>
              <a:off x="1931495" y="3660154"/>
              <a:ext cx="496735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6400" b="0"/>
              </a:lvl1pPr>
            </a:lstStyle>
            <a:p>
              <a:r>
                <a:t>프로젝트 구현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65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5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56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5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5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5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6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6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6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663" name="Ⅲ. 메뉴간 이동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Ⅲ. 메뉴간 이동</a:t>
            </a:r>
          </a:p>
        </p:txBody>
      </p:sp>
      <p:sp>
        <p:nvSpPr>
          <p:cNvPr id="664" name="메인 메뉴에서 관리자 메뉴로, 또는 그 반대로 이동 기능을 구현"/>
          <p:cNvSpPr txBox="1"/>
          <p:nvPr/>
        </p:nvSpPr>
        <p:spPr>
          <a:xfrm>
            <a:off x="2910721" y="3380749"/>
            <a:ext cx="1620207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메인 메뉴에서 관리자 메뉴로, 또는 그 반대로 이동 기능을 구현</a:t>
            </a:r>
          </a:p>
        </p:txBody>
      </p:sp>
      <p:sp>
        <p:nvSpPr>
          <p:cNvPr id="665" name="- 이를 위해 MainMenu 기능을 추가하고"/>
          <p:cNvSpPr txBox="1"/>
          <p:nvPr/>
        </p:nvSpPr>
        <p:spPr>
          <a:xfrm>
            <a:off x="3545721" y="4523749"/>
            <a:ext cx="106352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MainMenu 기능을 추가하고</a:t>
            </a:r>
          </a:p>
        </p:txBody>
      </p:sp>
      <p:sp>
        <p:nvSpPr>
          <p:cNvPr id="666" name="- AdminMenu 클래스를 생성한다"/>
          <p:cNvSpPr txBox="1"/>
          <p:nvPr/>
        </p:nvSpPr>
        <p:spPr>
          <a:xfrm>
            <a:off x="3545721" y="5666749"/>
            <a:ext cx="901794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AdminMenu 클래스를 생성한다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91" y="6758620"/>
            <a:ext cx="7850971" cy="671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6809749"/>
            <a:ext cx="11785600" cy="5803901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Rectangle"/>
          <p:cNvSpPr/>
          <p:nvPr/>
        </p:nvSpPr>
        <p:spPr>
          <a:xfrm>
            <a:off x="15326370" y="8701807"/>
            <a:ext cx="4572331" cy="1801107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67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7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75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7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7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7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7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8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8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684" name="Group"/>
          <p:cNvGrpSpPr/>
          <p:nvPr/>
        </p:nvGrpSpPr>
        <p:grpSpPr>
          <a:xfrm>
            <a:off x="590549" y="1507985"/>
            <a:ext cx="13770789" cy="12072628"/>
            <a:chOff x="0" y="0"/>
            <a:chExt cx="13770787" cy="12072627"/>
          </a:xfrm>
        </p:grpSpPr>
        <p:pic>
          <p:nvPicPr>
            <p:cNvPr id="6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766031" cy="8647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0" y="8628741"/>
              <a:ext cx="13756518" cy="344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5" name="MainMenu.java 기능 추가…"/>
          <p:cNvSpPr txBox="1"/>
          <p:nvPr/>
        </p:nvSpPr>
        <p:spPr>
          <a:xfrm>
            <a:off x="14533677" y="1561265"/>
            <a:ext cx="9433506" cy="105934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t>관리자 메뉴로 이동하는 기능을 추가. 비밀번호 인증을 거쳐야 이동할 수 있음.해당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- 21~28행:</a:t>
            </a:r>
            <a:r>
              <a:t> next( ) 메소드에 4번 선택지를 추가하여 </a:t>
            </a:r>
          </a:p>
          <a:p>
            <a:pPr>
              <a:lnSpc>
                <a:spcPct val="120000"/>
              </a:lnSpc>
              <a:defRPr b="0"/>
            </a:pPr>
            <a:r>
              <a:t>    관리자 메뉴로의 이동을 구현. 22행의 비밀번호 인</a:t>
            </a:r>
          </a:p>
          <a:p>
            <a:pPr>
              <a:lnSpc>
                <a:spcPct val="120000"/>
              </a:lnSpc>
              <a:defRPr b="0"/>
            </a:pPr>
            <a:r>
              <a:t>    증이 통과되면 26행에서 관리자 객체를 가져옴. 27</a:t>
            </a:r>
          </a:p>
          <a:p>
            <a:pPr>
              <a:lnSpc>
                <a:spcPct val="120000"/>
              </a:lnSpc>
              <a:defRPr b="0"/>
            </a:pPr>
            <a:r>
              <a:t>    행은 현재 메인 메뉴를 관리자 객체가 복귀할 이전 </a:t>
            </a:r>
          </a:p>
          <a:p>
            <a:pPr>
              <a:lnSpc>
                <a:spcPct val="150000"/>
              </a:lnSpc>
              <a:defRPr b="0"/>
            </a:pPr>
            <a:r>
              <a:t>    메뉴로 등록. 28행은 관리자 메뉴 객체를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- 34~37행:</a:t>
            </a:r>
            <a:r>
              <a:t> checkAdminPassword( ) 메소드. 관리</a:t>
            </a:r>
          </a:p>
          <a:p>
            <a:pPr>
              <a:lnSpc>
                <a:spcPct val="120000"/>
              </a:lnSpc>
              <a:defRPr b="0"/>
            </a:pPr>
            <a:r>
              <a:t>    자 메뉴 진입 전 비밀번호를 인증. equals( ) 메소드</a:t>
            </a:r>
          </a:p>
          <a:p>
            <a:pPr>
              <a:lnSpc>
                <a:spcPct val="200000"/>
              </a:lnSpc>
              <a:defRPr b="0"/>
            </a:pPr>
            <a:r>
              <a:t>    를 사용해 문자열을 비교</a:t>
            </a:r>
          </a:p>
          <a:p>
            <a:pPr>
              <a:lnSpc>
                <a:spcPct val="150000"/>
              </a:lnSpc>
              <a:defRPr sz="3600"/>
            </a:pPr>
            <a:r>
              <a:rPr>
                <a:solidFill>
                  <a:srgbClr val="E43681"/>
                </a:solidFill>
              </a:rPr>
              <a:t>여기서 잠깐! </a:t>
            </a:r>
            <a:r>
              <a:t>문자열의 비교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문자열은 == 연산자로 비교해선 안됨.</a:t>
            </a:r>
            <a:r>
              <a:t> 해당 연산자는 문자열 객체의 주소를 비교하여 문제가 생길 수 있음.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210" y="10686167"/>
            <a:ext cx="10619103" cy="291899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69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69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69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9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69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69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69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69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69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702" name="Group"/>
          <p:cNvGrpSpPr/>
          <p:nvPr/>
        </p:nvGrpSpPr>
        <p:grpSpPr>
          <a:xfrm>
            <a:off x="546100" y="1507985"/>
            <a:ext cx="12588341" cy="12072628"/>
            <a:chOff x="0" y="0"/>
            <a:chExt cx="12588340" cy="12072627"/>
          </a:xfrm>
        </p:grpSpPr>
        <p:pic>
          <p:nvPicPr>
            <p:cNvPr id="69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2" y="0"/>
              <a:ext cx="12579637" cy="6572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" y="6562782"/>
              <a:ext cx="12579637" cy="3334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887514"/>
              <a:ext cx="12588341" cy="2185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3" name="AdminMenu.java 생성…"/>
          <p:cNvSpPr txBox="1"/>
          <p:nvPr/>
        </p:nvSpPr>
        <p:spPr>
          <a:xfrm>
            <a:off x="13287092" y="1561265"/>
            <a:ext cx="10680091" cy="9159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AdminMenu.java 생성</a:t>
            </a:r>
          </a:p>
          <a:p>
            <a:pPr>
              <a:lnSpc>
                <a:spcPct val="120000"/>
              </a:lnSpc>
              <a:defRPr b="0"/>
            </a:pPr>
            <a:r>
              <a:t>관리자 메뉴(AdminMenu) 클래스를 작성. AbstractMenu의 자식 클래스로, 사용자와의 상호작용을 담당하며 관리자 메뉴의 여러 선택지에 따른 기능을 관리.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50000"/>
              </a:lnSpc>
              <a:defRPr b="0"/>
            </a:pPr>
            <a:r>
              <a:rPr b="1"/>
              <a:t>  - 02행:</a:t>
            </a:r>
            <a:r>
              <a:t> 클래스변수 초기화를 통해 자기 자신의 객체를 생성</a:t>
            </a:r>
          </a:p>
          <a:p>
            <a:pPr>
              <a:lnSpc>
                <a:spcPct val="120000"/>
              </a:lnSpc>
              <a:defRPr b="0"/>
            </a:pPr>
            <a:r>
              <a:t>  </a:t>
            </a:r>
            <a:r>
              <a:rPr b="1"/>
              <a:t>- 10~12행:</a:t>
            </a:r>
            <a:r>
              <a:t> private 생성자. 외부에서 객체 생성이 불가능. </a:t>
            </a:r>
          </a:p>
          <a:p>
            <a:pPr>
              <a:lnSpc>
                <a:spcPct val="150000"/>
              </a:lnSpc>
              <a:defRPr b="0"/>
            </a:pPr>
            <a:r>
              <a:t>    02행의 클래스변수와 함께 싱글턴 패턴을 구현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- 18~23행:</a:t>
            </a:r>
            <a:r>
              <a:t> Menu 인터페이스의 next( ) 메소드를 재정의한 </a:t>
            </a:r>
          </a:p>
          <a:p>
            <a:pPr>
              <a:lnSpc>
                <a:spcPct val="120000"/>
              </a:lnSpc>
              <a:defRPr b="0"/>
            </a:pPr>
            <a:r>
              <a:t>    것. 사용자 입력에 따른 다음 메뉴로의 진행을 결정한다. 사</a:t>
            </a:r>
          </a:p>
          <a:p>
            <a:pPr>
              <a:lnSpc>
                <a:spcPct val="120000"/>
              </a:lnSpc>
              <a:defRPr b="0"/>
            </a:pPr>
            <a:r>
              <a:t>    용자 입력이 b인 경우, prevMenu를 반환. 03행에 의해 </a:t>
            </a:r>
          </a:p>
          <a:p>
            <a:pPr>
              <a:lnSpc>
                <a:spcPct val="120000"/>
              </a:lnSpc>
              <a:defRPr b="0"/>
            </a:pPr>
            <a:r>
              <a:t>    prevMenu의 초깃값은 null이지만 실행 중 세터에 의해 언</a:t>
            </a:r>
          </a:p>
          <a:p>
            <a:pPr>
              <a:lnSpc>
                <a:spcPct val="120000"/>
              </a:lnSpc>
              <a:defRPr b="0"/>
            </a:pPr>
            <a:r>
              <a:t>    제든 바뀔 수 있음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0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0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0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10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11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712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713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714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71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716" name="Ⅲ. 메뉴간 이동"/>
          <p:cNvSpPr txBox="1"/>
          <p:nvPr/>
        </p:nvSpPr>
        <p:spPr>
          <a:xfrm>
            <a:off x="2275721" y="1983749"/>
            <a:ext cx="411980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Ⅲ. 메뉴간 이동</a:t>
            </a:r>
          </a:p>
        </p:txBody>
      </p:sp>
      <p:sp>
        <p:nvSpPr>
          <p:cNvPr id="717" name="중간 점검: '메뉴간 이동' 기능 시연"/>
          <p:cNvSpPr txBox="1"/>
          <p:nvPr/>
        </p:nvSpPr>
        <p:spPr>
          <a:xfrm>
            <a:off x="2910721" y="3380749"/>
            <a:ext cx="901245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'메뉴간 이동' 기능 시연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3082966" y="4736484"/>
            <a:ext cx="8541801" cy="8764901"/>
            <a:chOff x="0" y="0"/>
            <a:chExt cx="8541799" cy="8764900"/>
          </a:xfrm>
        </p:grpSpPr>
        <p:sp>
          <p:nvSpPr>
            <p:cNvPr id="718" name="Rectangle"/>
            <p:cNvSpPr/>
            <p:nvPr/>
          </p:nvSpPr>
          <p:spPr>
            <a:xfrm>
              <a:off x="0" y="0"/>
              <a:ext cx="8541800" cy="87649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4" y="166904"/>
              <a:ext cx="7723992" cy="3206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48" y="3412443"/>
              <a:ext cx="7700703" cy="5185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40" y="6049747"/>
            <a:ext cx="11010860" cy="6138375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"/>
          <p:cNvSpPr/>
          <p:nvPr/>
        </p:nvSpPr>
        <p:spPr>
          <a:xfrm>
            <a:off x="15912607" y="7835593"/>
            <a:ext cx="4077727" cy="1594358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6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2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2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2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30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31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732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733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734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73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736" name="Ⅳ. 영화 목록 조회"/>
          <p:cNvSpPr txBox="1"/>
          <p:nvPr/>
        </p:nvSpPr>
        <p:spPr>
          <a:xfrm>
            <a:off x="2275721" y="1983749"/>
            <a:ext cx="48635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Ⅳ. 영화 목록 조회</a:t>
            </a:r>
          </a:p>
        </p:txBody>
      </p:sp>
      <p:sp>
        <p:nvSpPr>
          <p:cNvPr id="737" name="관리자 메뉴에서 '영화 목록 조회' 기능을 구현"/>
          <p:cNvSpPr txBox="1"/>
          <p:nvPr/>
        </p:nvSpPr>
        <p:spPr>
          <a:xfrm>
            <a:off x="2910721" y="3380749"/>
            <a:ext cx="1186355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관리자 메뉴에서 '영화 목록 조회' 기능을 구현</a:t>
            </a:r>
          </a:p>
        </p:txBody>
      </p:sp>
      <p:sp>
        <p:nvSpPr>
          <p:cNvPr id="738" name="- 이를 위해 AdminMenu 기능을 추가하고"/>
          <p:cNvSpPr txBox="1"/>
          <p:nvPr/>
        </p:nvSpPr>
        <p:spPr>
          <a:xfrm>
            <a:off x="3545721" y="4523749"/>
            <a:ext cx="1107838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AdminMenu 기능을 추가하고</a:t>
            </a:r>
          </a:p>
        </p:txBody>
      </p:sp>
      <p:sp>
        <p:nvSpPr>
          <p:cNvPr id="739" name="- Movie 클래스를 생성한다"/>
          <p:cNvSpPr txBox="1"/>
          <p:nvPr/>
        </p:nvSpPr>
        <p:spPr>
          <a:xfrm>
            <a:off x="3545721" y="5666749"/>
            <a:ext cx="720803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Movie 클래스를 생성한다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634" y="3456949"/>
            <a:ext cx="8712201" cy="805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18" y="7063749"/>
            <a:ext cx="11191594" cy="4217798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Rectangle"/>
          <p:cNvSpPr/>
          <p:nvPr/>
        </p:nvSpPr>
        <p:spPr>
          <a:xfrm>
            <a:off x="12102765" y="8612663"/>
            <a:ext cx="2903430" cy="111996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4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4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4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4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5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75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75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75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75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755" name="AdminMenu.java 기능 추가…"/>
          <p:cNvSpPr txBox="1"/>
          <p:nvPr/>
        </p:nvSpPr>
        <p:spPr>
          <a:xfrm>
            <a:off x="11978992" y="1535864"/>
            <a:ext cx="11988191" cy="750180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AdminMenu.java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목록</a:t>
            </a:r>
            <a:r>
              <a:rPr dirty="0"/>
              <a:t> </a:t>
            </a:r>
            <a:r>
              <a:rPr dirty="0" err="1"/>
              <a:t>조회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.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데이터는</a:t>
            </a:r>
            <a:r>
              <a:rPr dirty="0"/>
              <a:t> Movie </a:t>
            </a:r>
            <a:r>
              <a:rPr dirty="0" err="1"/>
              <a:t>클래스로부터</a:t>
            </a:r>
            <a:r>
              <a:rPr dirty="0"/>
              <a:t> </a:t>
            </a:r>
            <a:r>
              <a:rPr dirty="0" err="1"/>
              <a:t>전달</a:t>
            </a:r>
            <a:r>
              <a:rPr dirty="0"/>
              <a:t> </a:t>
            </a:r>
            <a:r>
              <a:rPr dirty="0" err="1"/>
              <a:t>받음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- 01~02행:</a:t>
            </a:r>
            <a:r>
              <a:rPr dirty="0"/>
              <a:t> </a:t>
            </a:r>
            <a:r>
              <a:rPr dirty="0" err="1"/>
              <a:t>자바</a:t>
            </a:r>
            <a:r>
              <a:rPr dirty="0"/>
              <a:t> </a:t>
            </a:r>
            <a:r>
              <a:rPr dirty="0" err="1"/>
              <a:t>API를</a:t>
            </a:r>
            <a:r>
              <a:rPr dirty="0"/>
              <a:t> </a:t>
            </a:r>
            <a:r>
              <a:rPr dirty="0" err="1"/>
              <a:t>불러옴</a:t>
            </a:r>
            <a:r>
              <a:rPr dirty="0"/>
              <a:t>. </a:t>
            </a:r>
            <a:r>
              <a:rPr dirty="0" err="1"/>
              <a:t>예외</a:t>
            </a:r>
            <a:r>
              <a:rPr dirty="0"/>
              <a:t> </a:t>
            </a:r>
            <a:r>
              <a:rPr dirty="0" err="1"/>
              <a:t>처리와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관리를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IOException과</a:t>
            </a:r>
            <a:r>
              <a:rPr dirty="0"/>
              <a:t> </a:t>
            </a:r>
            <a:r>
              <a:rPr dirty="0" err="1"/>
              <a:t>ArrayList를</a:t>
            </a:r>
            <a:r>
              <a:rPr dirty="0"/>
              <a:t> </a:t>
            </a:r>
            <a:r>
              <a:rPr dirty="0" err="1"/>
              <a:t>가져옴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- 23~25행:</a:t>
            </a:r>
            <a:r>
              <a:rPr dirty="0"/>
              <a:t> next( ) </a:t>
            </a:r>
            <a:r>
              <a:rPr dirty="0" err="1"/>
              <a:t>메소드에</a:t>
            </a:r>
            <a:r>
              <a:rPr dirty="0"/>
              <a:t> 2번 </a:t>
            </a:r>
            <a:r>
              <a:rPr dirty="0" err="1"/>
              <a:t>선택지를</a:t>
            </a:r>
            <a:r>
              <a:rPr dirty="0"/>
              <a:t> </a:t>
            </a:r>
            <a:r>
              <a:rPr dirty="0" err="1"/>
              <a:t>추가하고</a:t>
            </a:r>
            <a:r>
              <a:rPr dirty="0"/>
              <a:t>,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자기</a:t>
            </a:r>
            <a:r>
              <a:rPr dirty="0"/>
              <a:t> </a:t>
            </a:r>
            <a:r>
              <a:rPr dirty="0" err="1"/>
              <a:t>자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신의</a:t>
            </a:r>
            <a:r>
              <a:rPr dirty="0"/>
              <a:t> </a:t>
            </a:r>
            <a:r>
              <a:rPr dirty="0" err="1"/>
              <a:t>메뉴로의</a:t>
            </a:r>
            <a:r>
              <a:rPr dirty="0"/>
              <a:t> </a:t>
            </a:r>
            <a:r>
              <a:rPr dirty="0" err="1"/>
              <a:t>이동을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. 24행의 </a:t>
            </a:r>
            <a:r>
              <a:rPr dirty="0" err="1"/>
              <a:t>호출로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영화가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- 31~41행:</a:t>
            </a:r>
            <a:r>
              <a:rPr dirty="0"/>
              <a:t> </a:t>
            </a:r>
            <a:r>
              <a:rPr dirty="0" err="1"/>
              <a:t>printAllMovies</a:t>
            </a:r>
            <a:r>
              <a:rPr dirty="0"/>
              <a:t>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33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행의</a:t>
            </a:r>
            <a:r>
              <a:rPr dirty="0"/>
              <a:t> </a:t>
            </a:r>
            <a:r>
              <a:rPr dirty="0" err="1"/>
              <a:t>Movie.findAll</a:t>
            </a:r>
            <a:r>
              <a:rPr dirty="0"/>
              <a:t>( ) </a:t>
            </a:r>
            <a:r>
              <a:rPr dirty="0" err="1"/>
              <a:t>메소드를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ArrayList로</a:t>
            </a:r>
            <a:r>
              <a:rPr dirty="0"/>
              <a:t> </a:t>
            </a:r>
            <a:r>
              <a:rPr dirty="0" err="1"/>
              <a:t>받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아</a:t>
            </a:r>
            <a:r>
              <a:rPr dirty="0"/>
              <a:t>,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반복문으로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  <a:r>
              <a:rPr dirty="0" err="1"/>
              <a:t>예외는</a:t>
            </a:r>
            <a:r>
              <a:rPr dirty="0"/>
              <a:t> try-catch </a:t>
            </a:r>
            <a:r>
              <a:rPr dirty="0" err="1"/>
              <a:t>문에</a:t>
            </a:r>
            <a:r>
              <a:rPr dirty="0"/>
              <a:t> </a:t>
            </a:r>
            <a:r>
              <a:rPr dirty="0" err="1"/>
              <a:t>의해</a:t>
            </a:r>
            <a:r>
              <a:rPr dirty="0"/>
              <a:t> </a:t>
            </a:r>
            <a:r>
              <a:rPr dirty="0" err="1"/>
              <a:t>처리</a:t>
            </a:r>
            <a:endParaRPr dirty="0"/>
          </a:p>
        </p:txBody>
      </p:sp>
      <p:grpSp>
        <p:nvGrpSpPr>
          <p:cNvPr id="759" name="Group"/>
          <p:cNvGrpSpPr/>
          <p:nvPr/>
        </p:nvGrpSpPr>
        <p:grpSpPr>
          <a:xfrm>
            <a:off x="571500" y="1501478"/>
            <a:ext cx="11182669" cy="12085642"/>
            <a:chOff x="0" y="0"/>
            <a:chExt cx="11182668" cy="12085641"/>
          </a:xfrm>
        </p:grpSpPr>
        <p:pic>
          <p:nvPicPr>
            <p:cNvPr id="75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182669" cy="2482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6" y="2443791"/>
              <a:ext cx="11174936" cy="4261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6" y="6695378"/>
              <a:ext cx="11174936" cy="5390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2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6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6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65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6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6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76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76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77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77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772" name="Movie.java 생성…"/>
          <p:cNvSpPr txBox="1"/>
          <p:nvPr/>
        </p:nvSpPr>
        <p:spPr>
          <a:xfrm>
            <a:off x="10251792" y="1527035"/>
            <a:ext cx="12603049" cy="788807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Movie.java 생성</a:t>
            </a:r>
          </a:p>
          <a:p>
            <a:pPr>
              <a:lnSpc>
                <a:spcPct val="120000"/>
              </a:lnSpc>
              <a:defRPr b="0"/>
            </a:pPr>
            <a:r>
              <a:t>영화(Movie) 클래스를 작성. 이는 영화 데이터의 객체화와 파일 입출력을 담당. 해당 클래스는 점진적으로 개선될 예정.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- 01~02행: </a:t>
            </a:r>
            <a:r>
              <a:t>구현에 필요한 자바 API를 불러옴. 파일 입출력과 ArrayList</a:t>
            </a:r>
          </a:p>
          <a:p>
            <a:pPr>
              <a:lnSpc>
                <a:spcPct val="150000"/>
              </a:lnSpc>
              <a:defRPr b="0"/>
            </a:pPr>
            <a:r>
              <a:t>    를 사용하기 위함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- 05~08행:</a:t>
            </a:r>
            <a:r>
              <a:t> 영화 객체를 위한 필드를 선언. 영화 대푯값, 영화 제목, 장</a:t>
            </a:r>
          </a:p>
          <a:p>
            <a:pPr>
              <a:lnSpc>
                <a:spcPct val="150000"/>
              </a:lnSpc>
              <a:defRPr b="0"/>
            </a:pPr>
            <a:r>
              <a:t>    르는 인스턴스변수로, movies.txt 파일 객체는 클래스변수로 선언.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- 16~32행:</a:t>
            </a:r>
            <a:r>
              <a:t> findAll( ) 메소드. 파일로부터 모든 영화 정보를 반환. </a:t>
            </a:r>
          </a:p>
          <a:p>
            <a:pPr>
              <a:lnSpc>
                <a:spcPct val="120000"/>
              </a:lnSpc>
              <a:defRPr b="0"/>
            </a:pPr>
            <a:r>
              <a:t>    BufferedReader를 사용해 행 단위 파일을 입력받음. 쉼표를 기준으</a:t>
            </a:r>
          </a:p>
          <a:p>
            <a:pPr>
              <a:lnSpc>
                <a:spcPct val="150000"/>
              </a:lnSpc>
              <a:defRPr b="0"/>
            </a:pPr>
            <a:r>
              <a:t>    로 나눠 영화 객체를 생성한 뒤, ArrayList에 담아 반환</a:t>
            </a:r>
          </a:p>
          <a:p>
            <a:pPr>
              <a:lnSpc>
                <a:spcPct val="120000"/>
              </a:lnSpc>
              <a:defRPr b="0"/>
            </a:pPr>
            <a:r>
              <a:t>  </a:t>
            </a:r>
            <a:r>
              <a:rPr b="1"/>
              <a:t>- 34~36행:</a:t>
            </a:r>
            <a:r>
              <a:t> toString( ) 메소드. 영화 객체 정보를 문자열로 반환</a:t>
            </a:r>
          </a:p>
        </p:txBody>
      </p:sp>
      <p:grpSp>
        <p:nvGrpSpPr>
          <p:cNvPr id="776" name="Group"/>
          <p:cNvGrpSpPr/>
          <p:nvPr/>
        </p:nvGrpSpPr>
        <p:grpSpPr>
          <a:xfrm>
            <a:off x="1367893" y="1501478"/>
            <a:ext cx="8278464" cy="12085642"/>
            <a:chOff x="0" y="0"/>
            <a:chExt cx="8278463" cy="12085641"/>
          </a:xfrm>
        </p:grpSpPr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278464" cy="5020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5" y="4983681"/>
              <a:ext cx="8267014" cy="5301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" y="10282241"/>
              <a:ext cx="8272740" cy="180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8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8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8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8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78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78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78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78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78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789" name="중간 점검: '영화 목록 조회' 기능 시연"/>
          <p:cNvSpPr txBox="1"/>
          <p:nvPr/>
        </p:nvSpPr>
        <p:spPr>
          <a:xfrm>
            <a:off x="2910721" y="3380749"/>
            <a:ext cx="9756166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'영화 목록 조회' 기능 시연</a:t>
            </a:r>
          </a:p>
        </p:txBody>
      </p:sp>
      <p:sp>
        <p:nvSpPr>
          <p:cNvPr id="790" name="Ⅳ. 영화 목록 조회"/>
          <p:cNvSpPr txBox="1"/>
          <p:nvPr/>
        </p:nvSpPr>
        <p:spPr>
          <a:xfrm>
            <a:off x="2275721" y="1983749"/>
            <a:ext cx="48635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Ⅳ. 영화 목록 조회</a:t>
            </a: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51" y="5061527"/>
            <a:ext cx="9183753" cy="434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895" y="4899768"/>
            <a:ext cx="10841006" cy="467846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Rectangle"/>
          <p:cNvSpPr/>
          <p:nvPr/>
        </p:nvSpPr>
        <p:spPr>
          <a:xfrm>
            <a:off x="21750352" y="6586148"/>
            <a:ext cx="1862659" cy="67070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79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79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79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00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01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02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03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04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0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06" name="V. 영화 등록"/>
          <p:cNvSpPr txBox="1"/>
          <p:nvPr/>
        </p:nvSpPr>
        <p:spPr>
          <a:xfrm>
            <a:off x="2275721" y="1983749"/>
            <a:ext cx="337975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V. 영화 등록</a:t>
            </a:r>
          </a:p>
        </p:txBody>
      </p:sp>
      <p:sp>
        <p:nvSpPr>
          <p:cNvPr id="807" name="관리자 메뉴에서 '영화 등록' 기능을 구현"/>
          <p:cNvSpPr txBox="1"/>
          <p:nvPr/>
        </p:nvSpPr>
        <p:spPr>
          <a:xfrm>
            <a:off x="2910721" y="3380749"/>
            <a:ext cx="1054681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관리자 메뉴에서 '영화 등록' 기능을 구현</a:t>
            </a:r>
          </a:p>
        </p:txBody>
      </p:sp>
      <p:sp>
        <p:nvSpPr>
          <p:cNvPr id="808" name="- 이를 위해 AdminMenu의 기능을 추가하고"/>
          <p:cNvSpPr txBox="1"/>
          <p:nvPr/>
        </p:nvSpPr>
        <p:spPr>
          <a:xfrm>
            <a:off x="3545721" y="4523749"/>
            <a:ext cx="116514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AdminMenu의 기능을 추가하고</a:t>
            </a:r>
          </a:p>
        </p:txBody>
      </p:sp>
      <p:sp>
        <p:nvSpPr>
          <p:cNvPr id="809" name="- Movie의 기능도 추가한다"/>
          <p:cNvSpPr txBox="1"/>
          <p:nvPr/>
        </p:nvSpPr>
        <p:spPr>
          <a:xfrm>
            <a:off x="3545721" y="5666749"/>
            <a:ext cx="720803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Movie의 기능도 추가한다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6809749"/>
            <a:ext cx="14130533" cy="6538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120" y="6809749"/>
            <a:ext cx="12711145" cy="4828099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Rectangle"/>
          <p:cNvSpPr/>
          <p:nvPr/>
        </p:nvSpPr>
        <p:spPr>
          <a:xfrm>
            <a:off x="21115667" y="7617241"/>
            <a:ext cx="2903430" cy="111996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81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81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81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1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2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2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2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2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2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25" name="AdminMenu.java 기능 추가…"/>
          <p:cNvSpPr txBox="1"/>
          <p:nvPr/>
        </p:nvSpPr>
        <p:spPr>
          <a:xfrm>
            <a:off x="11175500" y="1514335"/>
            <a:ext cx="11988190" cy="703846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영화 객체 저장 기능을 추가. 사용자로부터 입력받은 영화 정보를 객체화하고, Movie 클래스를 통해 파일로 저장.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- 23~25행:</a:t>
            </a:r>
            <a:r>
              <a:t> next( ) 메소드에 1번 선택지를 추가하고, 다시 자기 자</a:t>
            </a:r>
          </a:p>
          <a:p>
            <a:pPr>
              <a:lnSpc>
                <a:spcPct val="120000"/>
              </a:lnSpc>
              <a:defRPr b="0"/>
            </a:pPr>
            <a:r>
              <a:t>    신의 메뉴로 이동하도록 구현. 24행의 메소드 호출로 영화 등록이 </a:t>
            </a:r>
          </a:p>
          <a:p>
            <a:pPr>
              <a:lnSpc>
                <a:spcPct val="150000"/>
              </a:lnSpc>
              <a:defRPr b="0"/>
            </a:pPr>
            <a:r>
              <a:t>    수행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- 46~58행:</a:t>
            </a:r>
            <a:r>
              <a:t> createMovie( ) 메소드. 영화 등록을 수행. 영화 제목과 </a:t>
            </a:r>
          </a:p>
          <a:p>
            <a:pPr>
              <a:lnSpc>
                <a:spcPct val="120000"/>
              </a:lnSpc>
              <a:defRPr b="0"/>
            </a:pPr>
            <a:r>
              <a:t>    장르를 입력받아 영화 객체를 만든 후, 53행에서 save( ) 메소드를 </a:t>
            </a:r>
          </a:p>
          <a:p>
            <a:pPr>
              <a:lnSpc>
                <a:spcPct val="120000"/>
              </a:lnSpc>
              <a:defRPr b="0"/>
            </a:pPr>
            <a:r>
              <a:t>    호출해 파일을 저장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519343" y="1501478"/>
            <a:ext cx="8897858" cy="12057641"/>
            <a:chOff x="0" y="0"/>
            <a:chExt cx="8897856" cy="12057640"/>
          </a:xfrm>
        </p:grpSpPr>
        <p:pic>
          <p:nvPicPr>
            <p:cNvPr id="82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" y="0"/>
              <a:ext cx="8885550" cy="5632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605772"/>
              <a:ext cx="8897857" cy="332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6" y="5938057"/>
              <a:ext cx="8891704" cy="5328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3" y="11226928"/>
              <a:ext cx="8891704" cy="830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학습목표"/>
          <p:cNvSpPr txBox="1"/>
          <p:nvPr/>
        </p:nvSpPr>
        <p:spPr>
          <a:xfrm>
            <a:off x="525541" y="231478"/>
            <a:ext cx="244767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학습목표</a:t>
            </a:r>
          </a:p>
        </p:txBody>
      </p:sp>
      <p:sp>
        <p:nvSpPr>
          <p:cNvPr id="195" name="프로젝트 진행 과정을 이해한다."/>
          <p:cNvSpPr txBox="1"/>
          <p:nvPr/>
        </p:nvSpPr>
        <p:spPr>
          <a:xfrm>
            <a:off x="2910721" y="3380749"/>
            <a:ext cx="830166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/>
            </a:pPr>
            <a:r>
              <a:t>프로젝트 진행 과정</a:t>
            </a:r>
            <a:r>
              <a:rPr b="0"/>
              <a:t>을 이해한다.</a:t>
            </a:r>
          </a:p>
        </p:txBody>
      </p:sp>
      <p:sp>
        <p:nvSpPr>
          <p:cNvPr id="196" name="요구사항 분석을 통해 핵심 기능 추출과 시나리오 작성을 연습한다."/>
          <p:cNvSpPr txBox="1"/>
          <p:nvPr/>
        </p:nvSpPr>
        <p:spPr>
          <a:xfrm>
            <a:off x="2910721" y="4523749"/>
            <a:ext cx="1717743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 b="0"/>
            </a:pPr>
            <a:r>
              <a:rPr b="1"/>
              <a:t>요구사항 분석</a:t>
            </a:r>
            <a:r>
              <a:t>을 통해 핵심 기능 추출과 시나리오 작성을 연습한다.</a:t>
            </a:r>
          </a:p>
        </p:txBody>
      </p:sp>
      <p:sp>
        <p:nvSpPr>
          <p:cNvPr id="19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9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9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0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0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0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0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0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0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206" name="프로젝트 전반에 걸친 설계를 데이터, 화면, 클래스로 나누어 훈련한다."/>
          <p:cNvSpPr txBox="1"/>
          <p:nvPr/>
        </p:nvSpPr>
        <p:spPr>
          <a:xfrm>
            <a:off x="2910721" y="5666749"/>
            <a:ext cx="181198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 b="0"/>
            </a:pPr>
            <a:r>
              <a:t>프로젝트 전반에 걸친 </a:t>
            </a:r>
            <a:r>
              <a:rPr b="1"/>
              <a:t>설계</a:t>
            </a:r>
            <a:r>
              <a:t>를 데이터, 화면, 클래스로 나누어 훈련한다.</a:t>
            </a:r>
          </a:p>
        </p:txBody>
      </p:sp>
      <p:sp>
        <p:nvSpPr>
          <p:cNvPr id="207" name="설계를 기반으로 한 코드의 점진적 구현을 체득한다."/>
          <p:cNvSpPr txBox="1"/>
          <p:nvPr/>
        </p:nvSpPr>
        <p:spPr>
          <a:xfrm>
            <a:off x="2910721" y="6809749"/>
            <a:ext cx="133979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 b="0"/>
            </a:pPr>
            <a:r>
              <a:t>설계를 기반으로 한 코드의 점진적 </a:t>
            </a:r>
            <a:r>
              <a:rPr b="1"/>
              <a:t>구현</a:t>
            </a:r>
            <a:r>
              <a:t>을 체득한다.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83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83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836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3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3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3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4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4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4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43" name="Movie.java 기능 추가…"/>
          <p:cNvSpPr txBox="1"/>
          <p:nvPr/>
        </p:nvSpPr>
        <p:spPr>
          <a:xfrm>
            <a:off x="14235926" y="1527035"/>
            <a:ext cx="9890055" cy="112107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Movie.java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객체의</a:t>
            </a:r>
            <a:r>
              <a:rPr dirty="0"/>
              <a:t>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저장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.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정보는</a:t>
            </a:r>
            <a:r>
              <a:rPr dirty="0"/>
              <a:t> </a:t>
            </a:r>
            <a:r>
              <a:rPr dirty="0" err="1"/>
              <a:t>movies.txt</a:t>
            </a:r>
            <a:r>
              <a:rPr dirty="0"/>
              <a:t> </a:t>
            </a:r>
            <a:r>
              <a:rPr dirty="0" err="1"/>
              <a:t>파일에</a:t>
            </a:r>
            <a:r>
              <a:rPr dirty="0"/>
              <a:t> </a:t>
            </a:r>
            <a:r>
              <a:rPr dirty="0" err="1"/>
              <a:t>기록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- 02행:</a:t>
            </a:r>
            <a:r>
              <a:rPr dirty="0"/>
              <a:t> </a:t>
            </a:r>
            <a:r>
              <a:rPr dirty="0" err="1"/>
              <a:t>영화의</a:t>
            </a:r>
            <a:r>
              <a:rPr dirty="0"/>
              <a:t> </a:t>
            </a:r>
            <a:r>
              <a:rPr dirty="0" err="1"/>
              <a:t>대푯값</a:t>
            </a:r>
            <a:r>
              <a:rPr dirty="0"/>
              <a:t> </a:t>
            </a:r>
            <a:r>
              <a:rPr dirty="0" err="1"/>
              <a:t>생성을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java.time</a:t>
            </a:r>
            <a:r>
              <a:rPr dirty="0"/>
              <a:t> </a:t>
            </a:r>
            <a:r>
              <a:rPr dirty="0" err="1"/>
              <a:t>패키지의</a:t>
            </a:r>
            <a:r>
              <a:rPr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Instant </a:t>
            </a:r>
            <a:r>
              <a:rPr dirty="0" err="1"/>
              <a:t>클</a:t>
            </a:r>
            <a:r>
              <a:rPr dirty="0"/>
              <a:t> </a:t>
            </a:r>
            <a:r>
              <a:rPr dirty="0" err="1"/>
              <a:t>래스를</a:t>
            </a:r>
            <a:r>
              <a:rPr dirty="0"/>
              <a:t> </a:t>
            </a:r>
            <a:r>
              <a:rPr dirty="0" err="1"/>
              <a:t>불러옴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- 39~43행:</a:t>
            </a:r>
            <a:r>
              <a:rPr dirty="0"/>
              <a:t> </a:t>
            </a:r>
            <a:r>
              <a:rPr dirty="0" err="1"/>
              <a:t>새로</a:t>
            </a:r>
            <a:r>
              <a:rPr dirty="0"/>
              <a:t> </a:t>
            </a:r>
            <a:r>
              <a:rPr dirty="0" err="1"/>
              <a:t>추가된</a:t>
            </a:r>
            <a:r>
              <a:rPr dirty="0"/>
              <a:t> </a:t>
            </a:r>
            <a:r>
              <a:rPr dirty="0" err="1"/>
              <a:t>생성자</a:t>
            </a:r>
            <a:r>
              <a:rPr dirty="0"/>
              <a:t>. </a:t>
            </a:r>
            <a:r>
              <a:rPr dirty="0" err="1"/>
              <a:t>제목과</a:t>
            </a:r>
            <a:r>
              <a:rPr dirty="0"/>
              <a:t> </a:t>
            </a:r>
            <a:r>
              <a:rPr dirty="0" err="1"/>
              <a:t>장르를</a:t>
            </a:r>
            <a:r>
              <a:rPr dirty="0"/>
              <a:t> </a:t>
            </a:r>
            <a:r>
              <a:rPr dirty="0" err="1"/>
              <a:t>입력받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아</a:t>
            </a:r>
            <a:r>
              <a:rPr dirty="0"/>
              <a:t> </a:t>
            </a:r>
            <a:r>
              <a:rPr dirty="0" err="1"/>
              <a:t>객체를</a:t>
            </a:r>
            <a:r>
              <a:rPr dirty="0"/>
              <a:t> </a:t>
            </a:r>
            <a:r>
              <a:rPr dirty="0" err="1"/>
              <a:t>생성</a:t>
            </a:r>
            <a:r>
              <a:rPr dirty="0"/>
              <a:t>. </a:t>
            </a:r>
            <a:r>
              <a:rPr dirty="0" err="1"/>
              <a:t>영화의</a:t>
            </a:r>
            <a:r>
              <a:rPr dirty="0"/>
              <a:t> </a:t>
            </a:r>
            <a:r>
              <a:rPr dirty="0" err="1"/>
              <a:t>대푯값은</a:t>
            </a:r>
            <a:r>
              <a:rPr dirty="0"/>
              <a:t> 40행의 </a:t>
            </a:r>
            <a:r>
              <a:rPr dirty="0" err="1"/>
              <a:t>코드</a:t>
            </a:r>
            <a:r>
              <a:rPr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Instant.now</a:t>
            </a:r>
            <a:r>
              <a:rPr dirty="0"/>
              <a:t>( ).</a:t>
            </a:r>
            <a:r>
              <a:rPr dirty="0" err="1"/>
              <a:t>getEpochSecond</a:t>
            </a:r>
            <a:r>
              <a:rPr dirty="0"/>
              <a:t>( )</a:t>
            </a:r>
            <a:r>
              <a:rPr dirty="0" err="1"/>
              <a:t>에</a:t>
            </a:r>
            <a:r>
              <a:rPr dirty="0"/>
              <a:t> </a:t>
            </a:r>
            <a:r>
              <a:rPr dirty="0" err="1"/>
              <a:t>의해</a:t>
            </a:r>
            <a:r>
              <a:rPr dirty="0"/>
              <a:t> </a:t>
            </a:r>
            <a:r>
              <a:rPr dirty="0" err="1"/>
              <a:t>초</a:t>
            </a:r>
            <a:r>
              <a:rPr dirty="0"/>
              <a:t> </a:t>
            </a:r>
            <a:r>
              <a:rPr dirty="0" err="1"/>
              <a:t>단위</a:t>
            </a:r>
            <a:r>
              <a:rPr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타임스탬프로</a:t>
            </a:r>
            <a:r>
              <a:rPr dirty="0"/>
              <a:t> </a:t>
            </a:r>
            <a:r>
              <a:rPr dirty="0" err="1"/>
              <a:t>설정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- 45~49행:</a:t>
            </a:r>
            <a:r>
              <a:rPr dirty="0"/>
              <a:t> save(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객체를</a:t>
            </a:r>
            <a:r>
              <a:rPr dirty="0"/>
              <a:t> </a:t>
            </a:r>
            <a:r>
              <a:rPr dirty="0" err="1"/>
              <a:t>파일에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FileWriter의</a:t>
            </a:r>
            <a:r>
              <a:rPr dirty="0"/>
              <a:t> </a:t>
            </a:r>
            <a:r>
              <a:rPr dirty="0" err="1"/>
              <a:t>이어쓰기</a:t>
            </a:r>
            <a:r>
              <a:rPr dirty="0"/>
              <a:t> </a:t>
            </a:r>
            <a:r>
              <a:rPr dirty="0" err="1"/>
              <a:t>모드를</a:t>
            </a:r>
            <a:r>
              <a:rPr dirty="0"/>
              <a:t> </a:t>
            </a:r>
            <a:r>
              <a:rPr dirty="0" err="1"/>
              <a:t>true로</a:t>
            </a:r>
            <a:r>
              <a:rPr dirty="0"/>
              <a:t> </a:t>
            </a:r>
            <a:r>
              <a:rPr dirty="0" err="1"/>
              <a:t>설정했으므로</a:t>
            </a:r>
            <a:r>
              <a:rPr dirty="0"/>
              <a:t>,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출력은</a:t>
            </a:r>
            <a:r>
              <a:rPr dirty="0"/>
              <a:t> </a:t>
            </a:r>
            <a:r>
              <a:rPr dirty="0" err="1"/>
              <a:t>맨</a:t>
            </a:r>
            <a:r>
              <a:rPr dirty="0"/>
              <a:t> </a:t>
            </a:r>
            <a:r>
              <a:rPr dirty="0" err="1"/>
              <a:t>마지막</a:t>
            </a:r>
            <a:r>
              <a:rPr dirty="0"/>
              <a:t> </a:t>
            </a:r>
            <a:r>
              <a:rPr dirty="0" err="1"/>
              <a:t>줄</a:t>
            </a:r>
            <a:r>
              <a:rPr dirty="0"/>
              <a:t> </a:t>
            </a:r>
            <a:r>
              <a:rPr dirty="0" err="1"/>
              <a:t>끝에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- 51~53행: </a:t>
            </a:r>
            <a:r>
              <a:rPr dirty="0" err="1"/>
              <a:t>toFileString</a:t>
            </a:r>
            <a:r>
              <a:rPr dirty="0"/>
              <a:t>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객체의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 </a:t>
            </a:r>
            <a:r>
              <a:rPr dirty="0" err="1"/>
              <a:t>형식으로</a:t>
            </a:r>
            <a:r>
              <a:rPr dirty="0"/>
              <a:t> </a:t>
            </a:r>
            <a:r>
              <a:rPr dirty="0" err="1"/>
              <a:t>변환</a:t>
            </a:r>
            <a:r>
              <a:rPr dirty="0"/>
              <a:t>. </a:t>
            </a:r>
            <a:r>
              <a:rPr dirty="0" err="1"/>
              <a:t>이는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설계에</a:t>
            </a:r>
            <a:r>
              <a:rPr dirty="0"/>
              <a:t> </a:t>
            </a:r>
            <a:r>
              <a:rPr dirty="0" err="1"/>
              <a:t>준한</a:t>
            </a:r>
            <a:r>
              <a:rPr dirty="0"/>
              <a:t> </a:t>
            </a:r>
            <a:r>
              <a:rPr dirty="0" err="1"/>
              <a:t>것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으로</a:t>
            </a:r>
            <a:r>
              <a:rPr dirty="0"/>
              <a:t>,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대푯값과</a:t>
            </a:r>
            <a:r>
              <a:rPr dirty="0"/>
              <a:t> </a:t>
            </a:r>
            <a:r>
              <a:rPr dirty="0" err="1"/>
              <a:t>제목</a:t>
            </a:r>
            <a:r>
              <a:rPr dirty="0"/>
              <a:t>, </a:t>
            </a:r>
            <a:r>
              <a:rPr dirty="0" err="1"/>
              <a:t>장르를</a:t>
            </a:r>
            <a:r>
              <a:rPr dirty="0"/>
              <a:t> </a:t>
            </a:r>
            <a:r>
              <a:rPr dirty="0" err="1"/>
              <a:t>쉼표로</a:t>
            </a:r>
            <a:r>
              <a:rPr dirty="0"/>
              <a:t> </a:t>
            </a:r>
            <a:r>
              <a:rPr dirty="0" err="1"/>
              <a:t>구분하는</a:t>
            </a:r>
            <a:r>
              <a:rPr dirty="0"/>
              <a:t> </a:t>
            </a:r>
            <a:r>
              <a:rPr dirty="0" err="1"/>
              <a:t>문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자열</a:t>
            </a:r>
            <a:endParaRPr dirty="0"/>
          </a:p>
        </p:txBody>
      </p:sp>
      <p:grpSp>
        <p:nvGrpSpPr>
          <p:cNvPr id="846" name="Group"/>
          <p:cNvGrpSpPr/>
          <p:nvPr/>
        </p:nvGrpSpPr>
        <p:grpSpPr>
          <a:xfrm>
            <a:off x="608585" y="1507985"/>
            <a:ext cx="13440170" cy="12072628"/>
            <a:chOff x="0" y="0"/>
            <a:chExt cx="13440168" cy="12072627"/>
          </a:xfrm>
        </p:grpSpPr>
        <p:pic>
          <p:nvPicPr>
            <p:cNvPr id="84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407694" cy="416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5" y="4157912"/>
              <a:ext cx="13407694" cy="7914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85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85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85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5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5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5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5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5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5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59" name="중간 점검: '영화 등록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'영화 등록' 기능 시연</a:t>
            </a:r>
          </a:p>
        </p:txBody>
      </p:sp>
      <p:sp>
        <p:nvSpPr>
          <p:cNvPr id="860" name="V. 영화 등록"/>
          <p:cNvSpPr txBox="1"/>
          <p:nvPr/>
        </p:nvSpPr>
        <p:spPr>
          <a:xfrm>
            <a:off x="2275721" y="1983749"/>
            <a:ext cx="337975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V. 영화 등록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155" y="4576386"/>
            <a:ext cx="10544754" cy="45632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4" name="Group"/>
          <p:cNvGrpSpPr/>
          <p:nvPr/>
        </p:nvGrpSpPr>
        <p:grpSpPr>
          <a:xfrm>
            <a:off x="2991685" y="4640865"/>
            <a:ext cx="9896638" cy="8746222"/>
            <a:chOff x="0" y="0"/>
            <a:chExt cx="9896636" cy="8746221"/>
          </a:xfrm>
        </p:grpSpPr>
        <p:pic>
          <p:nvPicPr>
            <p:cNvPr id="86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274949" cy="6101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9" y="6097407"/>
              <a:ext cx="9881799" cy="2648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5" name="Rectangle"/>
          <p:cNvSpPr/>
          <p:nvPr/>
        </p:nvSpPr>
        <p:spPr>
          <a:xfrm>
            <a:off x="21889821" y="5405048"/>
            <a:ext cx="1862659" cy="67070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8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86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87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87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7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7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7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7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7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7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78" name="Ⅵ. 영화 삭제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Ⅵ. 영화 삭제</a:t>
            </a:r>
          </a:p>
        </p:txBody>
      </p:sp>
      <p:sp>
        <p:nvSpPr>
          <p:cNvPr id="879" name="관리자 메뉴에서 '영화 삭제' 기능을 구현"/>
          <p:cNvSpPr txBox="1"/>
          <p:nvPr/>
        </p:nvSpPr>
        <p:spPr>
          <a:xfrm>
            <a:off x="2910721" y="3380749"/>
            <a:ext cx="1054681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관리자 메뉴에서 '영화 삭제' 기능을 구현</a:t>
            </a:r>
          </a:p>
        </p:txBody>
      </p:sp>
      <p:sp>
        <p:nvSpPr>
          <p:cNvPr id="880" name="- 이를 위해 AdminMenu의 기능을 추가하고"/>
          <p:cNvSpPr txBox="1"/>
          <p:nvPr/>
        </p:nvSpPr>
        <p:spPr>
          <a:xfrm>
            <a:off x="3545721" y="4523749"/>
            <a:ext cx="116514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AdminMenu의 기능을 추가하고</a:t>
            </a:r>
          </a:p>
        </p:txBody>
      </p:sp>
      <p:sp>
        <p:nvSpPr>
          <p:cNvPr id="881" name="- Movie의 기능도 추가한다"/>
          <p:cNvSpPr txBox="1"/>
          <p:nvPr/>
        </p:nvSpPr>
        <p:spPr>
          <a:xfrm>
            <a:off x="3545721" y="5666749"/>
            <a:ext cx="720803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Movie의 기능도 추가한다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44" y="7317749"/>
            <a:ext cx="12051464" cy="4526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881" y="5088192"/>
            <a:ext cx="6832438" cy="675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2959409" y="10035220"/>
            <a:ext cx="2903430" cy="111996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7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888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889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890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91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892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893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894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895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896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897" name="AdminMenu.java 기능 추가…"/>
          <p:cNvSpPr txBox="1"/>
          <p:nvPr/>
        </p:nvSpPr>
        <p:spPr>
          <a:xfrm>
            <a:off x="11425521" y="1539735"/>
            <a:ext cx="11988191" cy="64390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AdminMenu.java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영화 삭제 기능을 추가. 삭제를 위한 대푯값은 사용자로부터 입력받음.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- 29~31행: </a:t>
            </a:r>
            <a:r>
              <a:t>next( ) 메소드에 3번 선택지를 추가하고, 다시 관리자 </a:t>
            </a:r>
          </a:p>
          <a:p>
            <a:pPr>
              <a:lnSpc>
                <a:spcPct val="150000"/>
              </a:lnSpc>
              <a:defRPr b="0"/>
            </a:pPr>
            <a:r>
              <a:t>    메뉴로 돌아옴. 30행의 메소드 호출로 영화 삭제가 진행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- 63~72행: </a:t>
            </a:r>
            <a:r>
              <a:t>deleteMovie( ) 메소드. 사용자는 먼저 출력된 영화 목</a:t>
            </a:r>
          </a:p>
          <a:p>
            <a:pPr>
              <a:lnSpc>
                <a:spcPct val="120000"/>
              </a:lnSpc>
              <a:defRPr b="0"/>
            </a:pPr>
            <a:r>
              <a:t>    록 중 삭제 대상의 대푯값을 입력. 입력된 값은 67행의 </a:t>
            </a:r>
          </a:p>
          <a:p>
            <a:pPr>
              <a:lnSpc>
                <a:spcPct val="120000"/>
              </a:lnSpc>
              <a:defRPr b="0"/>
            </a:pPr>
            <a:r>
              <a:t>    Movie.delete( ) 메소드로 전달되어 삭제 대상을 찾는데 사용. 삭</a:t>
            </a:r>
          </a:p>
          <a:p>
            <a:pPr>
              <a:lnSpc>
                <a:spcPct val="120000"/>
              </a:lnSpc>
              <a:defRPr b="0"/>
            </a:pPr>
            <a:r>
              <a:t>    제 중 발생한 예외는 try-catch 문에 의해 처리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1408995" y="1507985"/>
            <a:ext cx="9487180" cy="12072628"/>
            <a:chOff x="0" y="0"/>
            <a:chExt cx="9487179" cy="12072627"/>
          </a:xfrm>
        </p:grpSpPr>
        <p:pic>
          <p:nvPicPr>
            <p:cNvPr id="89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4" y="0"/>
              <a:ext cx="9470806" cy="5626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4" y="5617326"/>
              <a:ext cx="9470806" cy="5043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657901"/>
              <a:ext cx="9464257" cy="1414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4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05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06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07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08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09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910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911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912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913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914" name="Movie.java 기능 추가…"/>
          <p:cNvSpPr txBox="1"/>
          <p:nvPr/>
        </p:nvSpPr>
        <p:spPr>
          <a:xfrm>
            <a:off x="12942969" y="1527035"/>
            <a:ext cx="10736702" cy="777754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영화 정보 삭제 기능을 추가. 전달된 대푯값을 movies.txt 파일에서 찾아 해당 행을 삭제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- 56~58행:</a:t>
            </a:r>
            <a:r>
              <a:t> 파일을 읽어오기 위한 변수들. BufferedReader </a:t>
            </a:r>
          </a:p>
          <a:p>
            <a:pPr>
              <a:lnSpc>
                <a:spcPct val="150000"/>
              </a:lnSpc>
              <a:defRPr b="0"/>
            </a:pPr>
            <a:r>
              <a:t>    객체로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- 60~67행:</a:t>
            </a:r>
            <a:r>
              <a:t> movies.txt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t>    행 단위로 복사하는 코드가 있지만 삭제 대상이 발견된 경우</a:t>
            </a:r>
          </a:p>
          <a:p>
            <a:pPr>
              <a:lnSpc>
                <a:spcPct val="120000"/>
              </a:lnSpc>
              <a:defRPr b="0"/>
            </a:pPr>
            <a:r>
              <a:t>    엔 62~64행에 의해 복사되지 않도록 함. 그 결과 특정 행을 </a:t>
            </a:r>
          </a:p>
          <a:p>
            <a:pPr>
              <a:lnSpc>
                <a:spcPct val="150000"/>
              </a:lnSpc>
              <a:defRPr b="0"/>
            </a:pPr>
            <a:r>
              <a:t>    제외한 모든 값이 문자열 text에 복사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- 69~71행:</a:t>
            </a:r>
            <a:r>
              <a:t> 특정 행을 제외한 문자열 text를 movies.txt 파</a:t>
            </a:r>
          </a:p>
          <a:p>
            <a:pPr>
              <a:lnSpc>
                <a:spcPct val="120000"/>
              </a:lnSpc>
              <a:defRPr b="0"/>
            </a:pPr>
            <a:r>
              <a:t>    일에 덮어씌움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988653" y="1501478"/>
            <a:ext cx="11323345" cy="12085642"/>
            <a:chOff x="0" y="0"/>
            <a:chExt cx="11323343" cy="12085641"/>
          </a:xfrm>
        </p:grpSpPr>
        <p:pic>
          <p:nvPicPr>
            <p:cNvPr id="91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07704" cy="5411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" y="5396861"/>
              <a:ext cx="11307705" cy="2995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59" y="8381529"/>
              <a:ext cx="11299885" cy="3704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1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2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2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2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2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2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92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92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92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93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931" name="중간 점검: '영화 삭제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'영화 삭제' 기능 시연</a:t>
            </a:r>
          </a:p>
        </p:txBody>
      </p:sp>
      <p:sp>
        <p:nvSpPr>
          <p:cNvPr id="932" name="Ⅵ. 영화 삭제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Ⅵ. 영화 삭제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324" y="4645131"/>
            <a:ext cx="10275257" cy="44257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6" name="Group"/>
          <p:cNvGrpSpPr/>
          <p:nvPr/>
        </p:nvGrpSpPr>
        <p:grpSpPr>
          <a:xfrm>
            <a:off x="2986309" y="4618874"/>
            <a:ext cx="8424212" cy="8804854"/>
            <a:chOff x="0" y="0"/>
            <a:chExt cx="8424210" cy="8804853"/>
          </a:xfrm>
        </p:grpSpPr>
        <p:pic>
          <p:nvPicPr>
            <p:cNvPr id="9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424211" cy="626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7" y="6255224"/>
              <a:ext cx="8416757" cy="2549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7" name="Rectangle"/>
          <p:cNvSpPr/>
          <p:nvPr/>
        </p:nvSpPr>
        <p:spPr>
          <a:xfrm>
            <a:off x="21053951" y="7131165"/>
            <a:ext cx="1862659" cy="67070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0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4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4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4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4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4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94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94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94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949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950" name="Ⅶ. 예매 확인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Ⅶ. 예매 확인</a:t>
            </a:r>
          </a:p>
        </p:txBody>
      </p:sp>
      <p:sp>
        <p:nvSpPr>
          <p:cNvPr id="951" name="메인 메뉴에서 '예매 확인' 기능을 구현"/>
          <p:cNvSpPr txBox="1"/>
          <p:nvPr/>
        </p:nvSpPr>
        <p:spPr>
          <a:xfrm>
            <a:off x="2910721" y="3380749"/>
            <a:ext cx="99737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메인 메뉴에서 '예매 확인' 기능을 구현</a:t>
            </a:r>
          </a:p>
        </p:txBody>
      </p:sp>
      <p:sp>
        <p:nvSpPr>
          <p:cNvPr id="952" name="- 이를 위해 MainMenu의 기능을 추가하고"/>
          <p:cNvSpPr txBox="1"/>
          <p:nvPr/>
        </p:nvSpPr>
        <p:spPr>
          <a:xfrm>
            <a:off x="3545721" y="4523749"/>
            <a:ext cx="1120823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MainMenu의 기능을 추가하고</a:t>
            </a:r>
          </a:p>
        </p:txBody>
      </p:sp>
      <p:sp>
        <p:nvSpPr>
          <p:cNvPr id="953" name="- Reservation을 생성한다"/>
          <p:cNvSpPr txBox="1"/>
          <p:nvPr/>
        </p:nvSpPr>
        <p:spPr>
          <a:xfrm>
            <a:off x="3545721" y="5666749"/>
            <a:ext cx="684166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Reservation을 생성한다</a:t>
            </a:r>
          </a:p>
        </p:txBody>
      </p:sp>
      <p:pic>
        <p:nvPicPr>
          <p:cNvPr id="9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713" y="3671860"/>
            <a:ext cx="6791840" cy="709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88" y="7108810"/>
            <a:ext cx="12378041" cy="3660632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Rectangle"/>
          <p:cNvSpPr/>
          <p:nvPr/>
        </p:nvSpPr>
        <p:spPr>
          <a:xfrm>
            <a:off x="3313197" y="8379141"/>
            <a:ext cx="2254022" cy="1119969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9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6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6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6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6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6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96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96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96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96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972" name="Group"/>
          <p:cNvGrpSpPr/>
          <p:nvPr/>
        </p:nvGrpSpPr>
        <p:grpSpPr>
          <a:xfrm>
            <a:off x="922962" y="1501478"/>
            <a:ext cx="9734716" cy="11933003"/>
            <a:chOff x="0" y="0"/>
            <a:chExt cx="9734715" cy="11933002"/>
          </a:xfrm>
        </p:grpSpPr>
        <p:pic>
          <p:nvPicPr>
            <p:cNvPr id="96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97804" cy="542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22716"/>
              <a:ext cx="9697804" cy="517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00" y="10557189"/>
              <a:ext cx="9704516" cy="137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73" name="MainMenu.java 기능 추가…"/>
          <p:cNvSpPr txBox="1"/>
          <p:nvPr/>
        </p:nvSpPr>
        <p:spPr>
          <a:xfrm>
            <a:off x="11059640" y="1514335"/>
            <a:ext cx="12508593" cy="64390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MainMenu.java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예매 확인 기능을 추가. Reservation 클래스를 통해 입력된 발급번호의 예매 객체를 가져옴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- 23~25행:</a:t>
            </a:r>
            <a:r>
              <a:t> next( ) 메소드에 2번 선택지를 추가하고, 다시 메인 메뉴</a:t>
            </a:r>
          </a:p>
          <a:p>
            <a:pPr>
              <a:lnSpc>
                <a:spcPct val="150000"/>
              </a:lnSpc>
              <a:defRPr b="0"/>
            </a:pPr>
            <a:r>
              <a:t>    로 돌아옴. 24행의 메소드 호출로 예매 확인이 진행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- 44~57행:</a:t>
            </a:r>
            <a:r>
              <a:t> checkReservation( ) 메소드. 발급번호를 입력받아 예매 </a:t>
            </a:r>
          </a:p>
          <a:p>
            <a:pPr>
              <a:lnSpc>
                <a:spcPct val="120000"/>
              </a:lnSpc>
              <a:defRPr b="0"/>
            </a:pPr>
            <a:r>
              <a:t>    내역을 출력. 예매 정보는 Reservation 클래스의 findById( ) 메소드</a:t>
            </a:r>
          </a:p>
          <a:p>
            <a:pPr>
              <a:lnSpc>
                <a:spcPct val="120000"/>
              </a:lnSpc>
              <a:defRPr b="0"/>
            </a:pPr>
            <a:r>
              <a:t>    로 가져옴. 예외는 try-catch문에 의해 처리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7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7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7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80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81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982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983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984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98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988" name="Group"/>
          <p:cNvGrpSpPr/>
          <p:nvPr/>
        </p:nvGrpSpPr>
        <p:grpSpPr>
          <a:xfrm>
            <a:off x="550828" y="1501478"/>
            <a:ext cx="7804757" cy="5639203"/>
            <a:chOff x="0" y="0"/>
            <a:chExt cx="7804755" cy="5639201"/>
          </a:xfrm>
        </p:grpSpPr>
        <p:pic>
          <p:nvPicPr>
            <p:cNvPr id="986" name="Group" descr="Grou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804756" cy="306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7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064604"/>
              <a:ext cx="7804756" cy="2574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91" name="Group"/>
          <p:cNvGrpSpPr/>
          <p:nvPr/>
        </p:nvGrpSpPr>
        <p:grpSpPr>
          <a:xfrm>
            <a:off x="5256120" y="5110902"/>
            <a:ext cx="7804756" cy="8467857"/>
            <a:chOff x="0" y="0"/>
            <a:chExt cx="7804755" cy="8467856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793953" cy="4547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535772"/>
              <a:ext cx="7804756" cy="3932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2" name="Reservation.java 생성…"/>
          <p:cNvSpPr txBox="1"/>
          <p:nvPr/>
        </p:nvSpPr>
        <p:spPr>
          <a:xfrm>
            <a:off x="13308490" y="1507828"/>
            <a:ext cx="10715721" cy="776204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Reservation.java 생성</a:t>
            </a:r>
          </a:p>
          <a:p>
            <a:pPr>
              <a:lnSpc>
                <a:spcPct val="120000"/>
              </a:lnSpc>
              <a:defRPr b="0"/>
            </a:pPr>
            <a:r>
              <a:t>예매(Reservation) 클래스를 작성. 이 클래스는 예매 정보의 객체화와 파일 입출력을 담당.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- 03~08행: </a:t>
            </a:r>
            <a:r>
              <a:t>예매 객체의 필드. 발급번호, 영화 대푯값, 영화 </a:t>
            </a:r>
          </a:p>
          <a:p>
            <a:pPr>
              <a:lnSpc>
                <a:spcPct val="120000"/>
              </a:lnSpc>
              <a:defRPr b="0"/>
            </a:pPr>
            <a:r>
              <a:t>    제목, 좌석명은 인스턴스변수. 반면 파일 객체는 클래스변</a:t>
            </a:r>
          </a:p>
          <a:p>
            <a:pPr>
              <a:lnSpc>
                <a:spcPct val="150000"/>
              </a:lnSpc>
              <a:defRPr b="0"/>
            </a:pPr>
            <a:r>
              <a:t>    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- 17~36행: </a:t>
            </a:r>
            <a:r>
              <a:t>findById( ) 메소드. 입력변수와 일치하는 예매 </a:t>
            </a:r>
          </a:p>
          <a:p>
            <a:pPr>
              <a:lnSpc>
                <a:spcPct val="120000"/>
              </a:lnSpc>
              <a:defRPr b="0"/>
            </a:pPr>
            <a:r>
              <a:t>    정보를 찾고, 이를 예매 객체로 반환. 예매 파일의 형식은 </a:t>
            </a:r>
          </a:p>
          <a:p>
            <a:pPr>
              <a:lnSpc>
                <a:spcPct val="150000"/>
              </a:lnSpc>
              <a:defRPr b="0"/>
            </a:pPr>
            <a:r>
              <a:t>    reservations.txt 데이터 설계를 참조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- 38~40행: </a:t>
            </a:r>
            <a:r>
              <a:t>toString( ) 메소드. 예매 객체 정보를 문자열로 </a:t>
            </a:r>
          </a:p>
          <a:p>
            <a:pPr>
              <a:lnSpc>
                <a:spcPct val="120000"/>
              </a:lnSpc>
              <a:defRPr b="0"/>
            </a:pPr>
            <a:r>
              <a:t>    반환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99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99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99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99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0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0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0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0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0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005" name="중간 점검: '예매 확인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'예매 확인' 기능 시연</a:t>
            </a:r>
          </a:p>
        </p:txBody>
      </p:sp>
      <p:sp>
        <p:nvSpPr>
          <p:cNvPr id="1006" name="Ⅶ. 예매 확인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Ⅶ. 예매 확인</a:t>
            </a:r>
          </a:p>
        </p:txBody>
      </p: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112" y="4742777"/>
            <a:ext cx="9629458" cy="4748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359" y="4777749"/>
            <a:ext cx="10459288" cy="34888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Rectangle"/>
          <p:cNvSpPr/>
          <p:nvPr/>
        </p:nvSpPr>
        <p:spPr>
          <a:xfrm>
            <a:off x="13179492" y="5986511"/>
            <a:ext cx="1862659" cy="67070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"/>
          <p:cNvSpPr/>
          <p:nvPr/>
        </p:nvSpPr>
        <p:spPr>
          <a:xfrm>
            <a:off x="-5316" y="-16172"/>
            <a:ext cx="12457681" cy="13748344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CH13…"/>
          <p:cNvSpPr txBox="1"/>
          <p:nvPr/>
        </p:nvSpPr>
        <p:spPr>
          <a:xfrm>
            <a:off x="613490" y="3788092"/>
            <a:ext cx="11220070" cy="58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000">
                <a:solidFill>
                  <a:srgbClr val="FFFFFF"/>
                </a:solidFill>
              </a:defRPr>
            </a:pPr>
            <a:r>
              <a:t>CH13</a:t>
            </a:r>
          </a:p>
          <a:p>
            <a:pPr>
              <a:lnSpc>
                <a:spcPct val="120000"/>
              </a:lnSpc>
              <a:defRPr sz="14000">
                <a:solidFill>
                  <a:srgbClr val="FFFFFF"/>
                </a:solidFill>
              </a:defRPr>
            </a:pPr>
            <a:r>
              <a:t>실전 프로젝트:</a:t>
            </a:r>
          </a:p>
          <a:p>
            <a:pPr>
              <a:defRPr sz="8500">
                <a:solidFill>
                  <a:srgbClr val="FFFFFF"/>
                </a:solidFill>
              </a:defRPr>
            </a:pPr>
            <a:r>
              <a:t>영화 예매 관리 프로그램</a:t>
            </a:r>
          </a:p>
        </p:txBody>
      </p:sp>
      <p:sp>
        <p:nvSpPr>
          <p:cNvPr id="21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1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1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1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1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1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1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1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19" name="Rounded Rectangle"/>
          <p:cNvSpPr/>
          <p:nvPr/>
        </p:nvSpPr>
        <p:spPr>
          <a:xfrm>
            <a:off x="13601123" y="6176243"/>
            <a:ext cx="9942898" cy="1363514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220" name="Rounded Rectangle"/>
          <p:cNvSpPr/>
          <p:nvPr/>
        </p:nvSpPr>
        <p:spPr>
          <a:xfrm>
            <a:off x="13601123" y="4416376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221" name="01"/>
          <p:cNvSpPr txBox="1"/>
          <p:nvPr/>
        </p:nvSpPr>
        <p:spPr>
          <a:xfrm>
            <a:off x="14092247" y="4556794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01</a:t>
            </a:r>
          </a:p>
        </p:txBody>
      </p:sp>
      <p:sp>
        <p:nvSpPr>
          <p:cNvPr id="222" name="02"/>
          <p:cNvSpPr txBox="1"/>
          <p:nvPr/>
        </p:nvSpPr>
        <p:spPr>
          <a:xfrm>
            <a:off x="14092247" y="6316662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02</a:t>
            </a:r>
          </a:p>
        </p:txBody>
      </p:sp>
      <p:sp>
        <p:nvSpPr>
          <p:cNvPr id="223" name="프로젝트 시작과 분석"/>
          <p:cNvSpPr txBox="1"/>
          <p:nvPr/>
        </p:nvSpPr>
        <p:spPr>
          <a:xfrm>
            <a:off x="15532618" y="4556794"/>
            <a:ext cx="74870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시작과 분석</a:t>
            </a:r>
          </a:p>
        </p:txBody>
      </p:sp>
      <p:sp>
        <p:nvSpPr>
          <p:cNvPr id="224" name="프로젝트 설계"/>
          <p:cNvSpPr txBox="1"/>
          <p:nvPr/>
        </p:nvSpPr>
        <p:spPr>
          <a:xfrm>
            <a:off x="15532618" y="6316662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설계</a:t>
            </a:r>
          </a:p>
        </p:txBody>
      </p:sp>
      <p:sp>
        <p:nvSpPr>
          <p:cNvPr id="225" name="Rounded Rectangle"/>
          <p:cNvSpPr/>
          <p:nvPr/>
        </p:nvSpPr>
        <p:spPr>
          <a:xfrm>
            <a:off x="13601123" y="7936111"/>
            <a:ext cx="9942898" cy="1363513"/>
          </a:xfrm>
          <a:prstGeom prst="roundRect">
            <a:avLst>
              <a:gd name="adj" fmla="val 139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2D69BA"/>
                </a:solidFill>
              </a:defRPr>
            </a:pPr>
            <a:endParaRPr/>
          </a:p>
        </p:txBody>
      </p:sp>
      <p:sp>
        <p:nvSpPr>
          <p:cNvPr id="226" name="03"/>
          <p:cNvSpPr txBox="1"/>
          <p:nvPr/>
        </p:nvSpPr>
        <p:spPr>
          <a:xfrm>
            <a:off x="14092247" y="8076530"/>
            <a:ext cx="1140690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03</a:t>
            </a:r>
          </a:p>
        </p:txBody>
      </p:sp>
      <p:sp>
        <p:nvSpPr>
          <p:cNvPr id="227" name="프로젝트 구현"/>
          <p:cNvSpPr txBox="1"/>
          <p:nvPr/>
        </p:nvSpPr>
        <p:spPr>
          <a:xfrm>
            <a:off x="15532618" y="8076530"/>
            <a:ext cx="496735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0"/>
            </a:lvl1pPr>
          </a:lstStyle>
          <a:p>
            <a:r>
              <a:t>프로젝트 구현</a:t>
            </a:r>
          </a:p>
        </p:txBody>
      </p:sp>
      <p:sp>
        <p:nvSpPr>
          <p:cNvPr id="228" name="Rounded Rectangle"/>
          <p:cNvSpPr/>
          <p:nvPr/>
        </p:nvSpPr>
        <p:spPr>
          <a:xfrm>
            <a:off x="13664623" y="4463132"/>
            <a:ext cx="9815898" cy="1270001"/>
          </a:xfrm>
          <a:prstGeom prst="roundRect">
            <a:avLst>
              <a:gd name="adj" fmla="val 15000"/>
            </a:avLst>
          </a:prstGeom>
          <a:ln w="127000">
            <a:solidFill>
              <a:srgbClr val="2D69BA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01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01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015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1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1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1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1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2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2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022" name="Ⅷ. 예매 취소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Ⅷ. 예매 취소</a:t>
            </a:r>
          </a:p>
        </p:txBody>
      </p:sp>
      <p:sp>
        <p:nvSpPr>
          <p:cNvPr id="1023" name="메인 메뉴에서 '예매 취소' 기능을 구현"/>
          <p:cNvSpPr txBox="1"/>
          <p:nvPr/>
        </p:nvSpPr>
        <p:spPr>
          <a:xfrm>
            <a:off x="2910721" y="3380749"/>
            <a:ext cx="99737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메인 메뉴에서 '예매 취소' 기능을 구현</a:t>
            </a:r>
          </a:p>
        </p:txBody>
      </p:sp>
      <p:sp>
        <p:nvSpPr>
          <p:cNvPr id="1024" name="- 이를 위해 MainMenu의 기능을 추가하고"/>
          <p:cNvSpPr txBox="1"/>
          <p:nvPr/>
        </p:nvSpPr>
        <p:spPr>
          <a:xfrm>
            <a:off x="3545721" y="4523749"/>
            <a:ext cx="1120823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MainMenu의 기능을 추가하고</a:t>
            </a:r>
          </a:p>
        </p:txBody>
      </p:sp>
      <p:sp>
        <p:nvSpPr>
          <p:cNvPr id="1025" name="- Reservation의 기능도 추가한다"/>
          <p:cNvSpPr txBox="1"/>
          <p:nvPr/>
        </p:nvSpPr>
        <p:spPr>
          <a:xfrm>
            <a:off x="3545721" y="5666749"/>
            <a:ext cx="873142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Reservation의 기능도 추가한다</a:t>
            </a:r>
          </a:p>
        </p:txBody>
      </p:sp>
      <p:pic>
        <p:nvPicPr>
          <p:cNvPr id="10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453" y="7049523"/>
            <a:ext cx="12764551" cy="4058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2205" y="3473580"/>
            <a:ext cx="7255676" cy="7788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Rectangle"/>
          <p:cNvSpPr/>
          <p:nvPr/>
        </p:nvSpPr>
        <p:spPr>
          <a:xfrm>
            <a:off x="2610096" y="9500051"/>
            <a:ext cx="2482013" cy="931567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1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03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03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03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3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3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3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3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3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4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pic>
        <p:nvPicPr>
          <p:cNvPr id="10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9" y="1501478"/>
            <a:ext cx="10893914" cy="68859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4" name="Group"/>
          <p:cNvGrpSpPr/>
          <p:nvPr/>
        </p:nvGrpSpPr>
        <p:grpSpPr>
          <a:xfrm>
            <a:off x="6237043" y="4188967"/>
            <a:ext cx="10893914" cy="9421736"/>
            <a:chOff x="0" y="0"/>
            <a:chExt cx="10893913" cy="9421734"/>
          </a:xfrm>
        </p:grpSpPr>
        <p:pic>
          <p:nvPicPr>
            <p:cNvPr id="104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856323" cy="4616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54" y="4617586"/>
              <a:ext cx="10871360" cy="4804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5" name="MainMenu.java 기능 추가…"/>
          <p:cNvSpPr txBox="1"/>
          <p:nvPr/>
        </p:nvSpPr>
        <p:spPr>
          <a:xfrm>
            <a:off x="15584954" y="1514335"/>
            <a:ext cx="8472785" cy="80974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MainMenu.java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취소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. </a:t>
            </a:r>
            <a:r>
              <a:rPr dirty="0" err="1"/>
              <a:t>사용자로부터</a:t>
            </a:r>
            <a:r>
              <a:rPr dirty="0"/>
              <a:t> </a:t>
            </a:r>
            <a:r>
              <a:rPr dirty="0" err="1"/>
              <a:t>발급번호를</a:t>
            </a:r>
            <a:r>
              <a:rPr dirty="0"/>
              <a:t> </a:t>
            </a:r>
            <a:r>
              <a:rPr dirty="0" err="1"/>
              <a:t>입력받아</a:t>
            </a:r>
            <a:r>
              <a:rPr dirty="0"/>
              <a:t>, Reservation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기록을</a:t>
            </a:r>
            <a:r>
              <a:rPr dirty="0"/>
              <a:t> </a:t>
            </a:r>
            <a:r>
              <a:rPr dirty="0" err="1"/>
              <a:t>삭제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- 26~28행: </a:t>
            </a:r>
            <a:r>
              <a:rPr dirty="0"/>
              <a:t>next( ) </a:t>
            </a:r>
            <a:r>
              <a:rPr dirty="0" err="1"/>
              <a:t>메소드에</a:t>
            </a:r>
            <a:r>
              <a:rPr dirty="0"/>
              <a:t> 3번 </a:t>
            </a:r>
            <a:r>
              <a:rPr dirty="0" err="1"/>
              <a:t>선택지를</a:t>
            </a:r>
            <a:r>
              <a:rPr dirty="0"/>
              <a:t> </a:t>
            </a:r>
            <a:r>
              <a:rPr dirty="0" err="1"/>
              <a:t>추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가하고</a:t>
            </a:r>
            <a:r>
              <a:rPr dirty="0"/>
              <a:t>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메뉴로</a:t>
            </a:r>
            <a:r>
              <a:rPr dirty="0"/>
              <a:t> </a:t>
            </a:r>
            <a:r>
              <a:rPr dirty="0" err="1"/>
              <a:t>돌아옴</a:t>
            </a:r>
            <a:r>
              <a:rPr dirty="0"/>
              <a:t>. 27행의 </a:t>
            </a:r>
            <a:r>
              <a:rPr dirty="0" err="1"/>
              <a:t>메소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드</a:t>
            </a:r>
            <a:r>
              <a:rPr dirty="0"/>
              <a:t> </a:t>
            </a:r>
            <a:r>
              <a:rPr dirty="0" err="1"/>
              <a:t>호출로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취소가</a:t>
            </a:r>
            <a:r>
              <a:rPr dirty="0"/>
              <a:t> </a:t>
            </a:r>
            <a:r>
              <a:rPr dirty="0" err="1"/>
              <a:t>진행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- 62~76행: </a:t>
            </a:r>
            <a:r>
              <a:rPr dirty="0" err="1"/>
              <a:t>cancelReservation</a:t>
            </a:r>
            <a:r>
              <a:rPr dirty="0"/>
              <a:t>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예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매</a:t>
            </a:r>
            <a:r>
              <a:rPr dirty="0"/>
              <a:t> </a:t>
            </a:r>
            <a:r>
              <a:rPr dirty="0" err="1"/>
              <a:t>발급번호를</a:t>
            </a:r>
            <a:r>
              <a:rPr dirty="0"/>
              <a:t> </a:t>
            </a:r>
            <a:r>
              <a:rPr dirty="0" err="1"/>
              <a:t>입력받아</a:t>
            </a:r>
            <a:r>
              <a:rPr dirty="0"/>
              <a:t> </a:t>
            </a:r>
            <a:r>
              <a:rPr dirty="0" err="1"/>
              <a:t>취소를</a:t>
            </a:r>
            <a:r>
              <a:rPr dirty="0"/>
              <a:t> </a:t>
            </a:r>
            <a:r>
              <a:rPr dirty="0" err="1"/>
              <a:t>진행</a:t>
            </a:r>
            <a:r>
              <a:rPr dirty="0"/>
              <a:t>.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정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보의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삭제는</a:t>
            </a:r>
            <a:r>
              <a:rPr dirty="0"/>
              <a:t> Reservation </a:t>
            </a:r>
            <a:r>
              <a:rPr dirty="0" err="1"/>
              <a:t>클래스의</a:t>
            </a:r>
            <a:r>
              <a:rPr dirty="0"/>
              <a:t>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cancel( ) </a:t>
            </a:r>
            <a:r>
              <a:rPr dirty="0" err="1"/>
              <a:t>메소드가</a:t>
            </a:r>
            <a:r>
              <a:rPr dirty="0"/>
              <a:t> </a:t>
            </a:r>
            <a:r>
              <a:rPr dirty="0" err="1"/>
              <a:t>수행</a:t>
            </a:r>
            <a:endParaRPr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04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05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05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5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5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5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5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5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5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058" name="Reservation.java 기능 추가…"/>
          <p:cNvSpPr txBox="1"/>
          <p:nvPr/>
        </p:nvSpPr>
        <p:spPr>
          <a:xfrm>
            <a:off x="11220557" y="1514335"/>
            <a:ext cx="11549018" cy="917931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예매 정보의 삭제 기능을 추가. 전달된 대푯값을 reservations.txt 파일에서 찾아 해당 행을 삭제.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- 43~46행:</a:t>
            </a:r>
            <a:r>
              <a:t> 파일을 읽어오기 위한 변수들. BufferedReader 객체</a:t>
            </a:r>
          </a:p>
          <a:p>
            <a:pPr>
              <a:lnSpc>
                <a:spcPct val="150000"/>
              </a:lnSpc>
              <a:defRPr b="0"/>
            </a:pPr>
            <a:r>
              <a:t>    로 행 단위 입력을 준비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- 48~61행:</a:t>
            </a:r>
            <a:r>
              <a:t> reservations.txt 파일의 특정 행을 삭제. 기존 파일을 </a:t>
            </a:r>
          </a:p>
          <a:p>
            <a:pPr>
              <a:lnSpc>
                <a:spcPct val="120000"/>
              </a:lnSpc>
              <a:defRPr b="0"/>
            </a:pPr>
            <a:r>
              <a:t>    행 단위로 text 변수에 복사하는 코드가 있지만 삭제 대상이 발견</a:t>
            </a:r>
          </a:p>
          <a:p>
            <a:pPr>
              <a:lnSpc>
                <a:spcPct val="120000"/>
              </a:lnSpc>
              <a:defRPr b="0"/>
            </a:pPr>
            <a:r>
              <a:t>    된 경우 50~58행에 의해 복사되지 않음. continue 문이 적용되</a:t>
            </a:r>
          </a:p>
          <a:p>
            <a:pPr>
              <a:lnSpc>
                <a:spcPct val="120000"/>
              </a:lnSpc>
              <a:defRPr b="0"/>
            </a:pPr>
            <a:r>
              <a:t>    어 복사 기능을 건너뛰기 때문. 그 결과 최종 복사본에는 삭제 대</a:t>
            </a:r>
          </a:p>
          <a:p>
            <a:pPr>
              <a:lnSpc>
                <a:spcPct val="150000"/>
              </a:lnSpc>
              <a:defRPr b="0"/>
            </a:pPr>
            <a:r>
              <a:t>    상 정보가 없음. 삭제 대상 정보는 51~56행에서 예매 객체가 됨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- 63~66행:</a:t>
            </a:r>
            <a:r>
              <a:t> 문자열 text를 reservations.txt 파일에 덮어씌움. 특</a:t>
            </a:r>
          </a:p>
          <a:p>
            <a:pPr>
              <a:lnSpc>
                <a:spcPct val="120000"/>
              </a:lnSpc>
              <a:defRPr b="0"/>
            </a:pPr>
            <a:r>
              <a:t>    정 행을 제외한 복사본이므로, 예매의 최종 삭제 과정. 삭제된 예</a:t>
            </a:r>
          </a:p>
          <a:p>
            <a:pPr>
              <a:lnSpc>
                <a:spcPct val="120000"/>
              </a:lnSpc>
              <a:defRPr b="0"/>
            </a:pPr>
            <a:r>
              <a:t>    매 정보는 66행에 의해 반환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1388657" y="1501478"/>
            <a:ext cx="9236170" cy="12094044"/>
            <a:chOff x="0" y="0"/>
            <a:chExt cx="9236169" cy="12094043"/>
          </a:xfrm>
        </p:grpSpPr>
        <p:pic>
          <p:nvPicPr>
            <p:cNvPr id="10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255" y="0"/>
              <a:ext cx="9056782" cy="400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8" y="3997234"/>
              <a:ext cx="9056782" cy="657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48" y="4652188"/>
              <a:ext cx="9050519" cy="4534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80" y="9181593"/>
              <a:ext cx="9044256" cy="2912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3" name="Rectangle"/>
            <p:cNvSpPr/>
            <p:nvPr/>
          </p:nvSpPr>
          <p:spPr>
            <a:xfrm>
              <a:off x="9068625" y="6506"/>
              <a:ext cx="167545" cy="54175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4" name="Rectangle"/>
            <p:cNvSpPr/>
            <p:nvPr/>
          </p:nvSpPr>
          <p:spPr>
            <a:xfrm>
              <a:off x="0" y="4214971"/>
              <a:ext cx="167544" cy="78787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800" b="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8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069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070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071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72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73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74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75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76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7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078" name="중간 점검: '예매 취소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'예매 취소' 기능 시연</a:t>
            </a:r>
          </a:p>
        </p:txBody>
      </p:sp>
      <p:sp>
        <p:nvSpPr>
          <p:cNvPr id="1079" name="Ⅷ. 예매 취소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Ⅷ. 예매 취소</a:t>
            </a:r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73" y="4665037"/>
            <a:ext cx="9571516" cy="6960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888" y="4665037"/>
            <a:ext cx="11026934" cy="389977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Rectangle"/>
          <p:cNvSpPr/>
          <p:nvPr/>
        </p:nvSpPr>
        <p:spPr>
          <a:xfrm>
            <a:off x="12748462" y="6786657"/>
            <a:ext cx="2116261" cy="670704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08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08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08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8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09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09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09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09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09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095" name="Ⅸ. 영화 예매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Ⅸ. 영화 예매</a:t>
            </a:r>
          </a:p>
        </p:txBody>
      </p:sp>
      <p:sp>
        <p:nvSpPr>
          <p:cNvPr id="1096" name="메인 메뉴에서 '영화 예매' 기능을 구현"/>
          <p:cNvSpPr txBox="1"/>
          <p:nvPr/>
        </p:nvSpPr>
        <p:spPr>
          <a:xfrm>
            <a:off x="2910721" y="3380749"/>
            <a:ext cx="997379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메인 메뉴에서 '영화 예매' 기능을 구현</a:t>
            </a:r>
          </a:p>
        </p:txBody>
      </p:sp>
      <p:sp>
        <p:nvSpPr>
          <p:cNvPr id="1097" name="- 이를 위해 MainMenu, Movie, Reservation의 기능을 추가하고"/>
          <p:cNvSpPr txBox="1"/>
          <p:nvPr/>
        </p:nvSpPr>
        <p:spPr>
          <a:xfrm>
            <a:off x="3545721" y="4523749"/>
            <a:ext cx="1691226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이를 위해 MainMenu, Movie, Reservation의 기능을 추가하고</a:t>
            </a:r>
          </a:p>
        </p:txBody>
      </p:sp>
      <p:sp>
        <p:nvSpPr>
          <p:cNvPr id="1098" name="- Seats 클래스를 생성한다"/>
          <p:cNvSpPr txBox="1"/>
          <p:nvPr/>
        </p:nvSpPr>
        <p:spPr>
          <a:xfrm>
            <a:off x="3545721" y="5666749"/>
            <a:ext cx="694956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- Seats 클래스를 생성한다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7063749"/>
            <a:ext cx="17703801" cy="55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Rectangle"/>
          <p:cNvSpPr/>
          <p:nvPr/>
        </p:nvSpPr>
        <p:spPr>
          <a:xfrm>
            <a:off x="3151465" y="8041649"/>
            <a:ext cx="3026458" cy="1241583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3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0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0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06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0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0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0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1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1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11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1116" name="Group"/>
          <p:cNvGrpSpPr/>
          <p:nvPr/>
        </p:nvGrpSpPr>
        <p:grpSpPr>
          <a:xfrm>
            <a:off x="715693" y="1507985"/>
            <a:ext cx="9340054" cy="6665263"/>
            <a:chOff x="0" y="0"/>
            <a:chExt cx="9340052" cy="6665262"/>
          </a:xfrm>
        </p:grpSpPr>
        <p:pic>
          <p:nvPicPr>
            <p:cNvPr id="11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7" name="MainMenu.java 기능 추가…"/>
          <p:cNvSpPr txBox="1"/>
          <p:nvPr/>
        </p:nvSpPr>
        <p:spPr>
          <a:xfrm>
            <a:off x="10961348" y="1510052"/>
            <a:ext cx="12110352" cy="1201331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MainMenu.java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. </a:t>
            </a:r>
            <a:r>
              <a:rPr dirty="0" err="1"/>
              <a:t>예매할</a:t>
            </a:r>
            <a:r>
              <a:rPr dirty="0"/>
              <a:t> </a:t>
            </a:r>
            <a:r>
              <a:rPr dirty="0" err="1"/>
              <a:t>영화와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선택하고</a:t>
            </a:r>
            <a:r>
              <a:rPr dirty="0"/>
              <a:t>, </a:t>
            </a:r>
            <a:r>
              <a:rPr dirty="0" err="1"/>
              <a:t>이를</a:t>
            </a:r>
            <a:r>
              <a:rPr dirty="0"/>
              <a:t> Reservation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파일로</a:t>
            </a:r>
            <a:r>
              <a:rPr dirty="0"/>
              <a:t> </a:t>
            </a:r>
            <a:r>
              <a:rPr dirty="0" err="1"/>
              <a:t>저장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</a:t>
            </a:r>
            <a:r>
              <a:rPr b="1" dirty="0"/>
              <a:t> - 24~26행: </a:t>
            </a:r>
            <a:r>
              <a:rPr dirty="0"/>
              <a:t>next( ) </a:t>
            </a:r>
            <a:r>
              <a:rPr dirty="0" err="1"/>
              <a:t>메소드에</a:t>
            </a:r>
            <a:r>
              <a:rPr dirty="0"/>
              <a:t> 1번 </a:t>
            </a:r>
            <a:r>
              <a:rPr dirty="0" err="1"/>
              <a:t>선택지를</a:t>
            </a:r>
            <a:r>
              <a:rPr dirty="0"/>
              <a:t> </a:t>
            </a:r>
            <a:r>
              <a:rPr dirty="0" err="1"/>
              <a:t>추가하고</a:t>
            </a:r>
            <a:r>
              <a:rPr dirty="0"/>
              <a:t>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메뉴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로</a:t>
            </a:r>
            <a:r>
              <a:rPr dirty="0"/>
              <a:t> </a:t>
            </a:r>
            <a:r>
              <a:rPr dirty="0" err="1"/>
              <a:t>돌아옴</a:t>
            </a:r>
            <a:r>
              <a:rPr dirty="0"/>
              <a:t>. 25행의 reserve( ) </a:t>
            </a:r>
            <a:r>
              <a:rPr dirty="0" err="1"/>
              <a:t>메소드</a:t>
            </a:r>
            <a:r>
              <a:rPr dirty="0"/>
              <a:t> </a:t>
            </a:r>
            <a:r>
              <a:rPr dirty="0" err="1"/>
              <a:t>호출로</a:t>
            </a:r>
            <a:r>
              <a:rPr dirty="0"/>
              <a:t>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예매가</a:t>
            </a:r>
            <a:r>
              <a:rPr dirty="0"/>
              <a:t> </a:t>
            </a:r>
            <a:r>
              <a:rPr dirty="0" err="1"/>
              <a:t>진행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</a:t>
            </a:r>
            <a:r>
              <a:rPr b="1" dirty="0"/>
              <a:t> - 84~87행: </a:t>
            </a:r>
            <a:r>
              <a:rPr dirty="0" err="1"/>
              <a:t>영화</a:t>
            </a:r>
            <a:r>
              <a:rPr dirty="0"/>
              <a:t> </a:t>
            </a:r>
            <a:r>
              <a:rPr dirty="0" err="1"/>
              <a:t>목록을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  <a:r>
              <a:rPr dirty="0" err="1"/>
              <a:t>예매할</a:t>
            </a:r>
            <a:r>
              <a:rPr dirty="0"/>
              <a:t> </a:t>
            </a:r>
            <a:r>
              <a:rPr dirty="0" err="1"/>
              <a:t>영화를</a:t>
            </a:r>
            <a:r>
              <a:rPr dirty="0"/>
              <a:t> </a:t>
            </a:r>
            <a:r>
              <a:rPr dirty="0" err="1"/>
              <a:t>고르기</a:t>
            </a:r>
            <a:r>
              <a:rPr dirty="0"/>
              <a:t> </a:t>
            </a:r>
            <a:r>
              <a:rPr dirty="0" err="1"/>
              <a:t>위함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- 88~90행: </a:t>
            </a:r>
            <a:r>
              <a:rPr dirty="0" err="1"/>
              <a:t>예매할</a:t>
            </a:r>
            <a:r>
              <a:rPr dirty="0"/>
              <a:t> </a:t>
            </a:r>
            <a:r>
              <a:rPr dirty="0" err="1"/>
              <a:t>영화를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. </a:t>
            </a:r>
            <a:r>
              <a:rPr dirty="0" err="1"/>
              <a:t>선택된</a:t>
            </a:r>
            <a:r>
              <a:rPr dirty="0"/>
              <a:t> </a:t>
            </a:r>
            <a:r>
              <a:rPr dirty="0" err="1"/>
              <a:t>영화는</a:t>
            </a:r>
            <a:r>
              <a:rPr dirty="0"/>
              <a:t> </a:t>
            </a:r>
            <a:r>
              <a:rPr dirty="0" err="1"/>
              <a:t>Movie.findById</a:t>
            </a:r>
            <a:r>
              <a:rPr dirty="0"/>
              <a:t>( ) </a:t>
            </a:r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메소드에</a:t>
            </a:r>
            <a:r>
              <a:rPr dirty="0"/>
              <a:t> </a:t>
            </a:r>
            <a:r>
              <a:rPr dirty="0" err="1"/>
              <a:t>의해</a:t>
            </a:r>
            <a:r>
              <a:rPr dirty="0"/>
              <a:t> </a:t>
            </a:r>
            <a:r>
              <a:rPr dirty="0" err="1"/>
              <a:t>객체로</a:t>
            </a:r>
            <a:r>
              <a:rPr dirty="0"/>
              <a:t> </a:t>
            </a:r>
            <a:r>
              <a:rPr dirty="0" err="1"/>
              <a:t>반환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- 91~94행: </a:t>
            </a:r>
            <a:r>
              <a:rPr dirty="0" err="1"/>
              <a:t>예매할</a:t>
            </a:r>
            <a:r>
              <a:rPr dirty="0"/>
              <a:t> </a:t>
            </a:r>
            <a:r>
              <a:rPr dirty="0" err="1"/>
              <a:t>영화의</a:t>
            </a:r>
            <a:r>
              <a:rPr dirty="0"/>
              <a:t> </a:t>
            </a:r>
            <a:r>
              <a:rPr dirty="0" err="1"/>
              <a:t>좌석</a:t>
            </a:r>
            <a:r>
              <a:rPr dirty="0"/>
              <a:t> </a:t>
            </a:r>
            <a:r>
              <a:rPr dirty="0" err="1"/>
              <a:t>현황을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내역을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Reservation.findByMovieId</a:t>
            </a:r>
            <a:r>
              <a:rPr dirty="0"/>
              <a:t>( ) </a:t>
            </a:r>
            <a:r>
              <a:rPr dirty="0" err="1"/>
              <a:t>메소드로</a:t>
            </a:r>
            <a:r>
              <a:rPr dirty="0"/>
              <a:t> </a:t>
            </a:r>
            <a:r>
              <a:rPr dirty="0" err="1"/>
              <a:t>가져옴</a:t>
            </a:r>
            <a:r>
              <a:rPr dirty="0"/>
              <a:t>. </a:t>
            </a:r>
            <a:r>
              <a:rPr dirty="0" err="1"/>
              <a:t>이는</a:t>
            </a:r>
            <a:r>
              <a:rPr dirty="0"/>
              <a:t> Seats </a:t>
            </a:r>
            <a:r>
              <a:rPr dirty="0" err="1"/>
              <a:t>객체</a:t>
            </a:r>
            <a:r>
              <a:rPr dirty="0"/>
              <a:t> </a:t>
            </a:r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생성에</a:t>
            </a:r>
            <a:r>
              <a:rPr dirty="0"/>
              <a:t> </a:t>
            </a:r>
            <a:r>
              <a:rPr dirty="0" err="1"/>
              <a:t>필요하며</a:t>
            </a:r>
            <a:r>
              <a:rPr dirty="0"/>
              <a:t> Seats </a:t>
            </a:r>
            <a:r>
              <a:rPr dirty="0" err="1"/>
              <a:t>객체는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제공</a:t>
            </a:r>
            <a:r>
              <a:rPr dirty="0"/>
              <a:t>. 94행의 </a:t>
            </a:r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seats.show</a:t>
            </a:r>
            <a:r>
              <a:rPr dirty="0"/>
              <a:t>( ) </a:t>
            </a:r>
            <a:r>
              <a:rPr dirty="0" err="1"/>
              <a:t>메소드는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시각화하여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- 95~97행: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표기</a:t>
            </a:r>
            <a:r>
              <a:rPr dirty="0"/>
              <a:t>. </a:t>
            </a:r>
            <a:r>
              <a:rPr dirty="0" err="1"/>
              <a:t>사용자를</a:t>
            </a:r>
            <a:r>
              <a:rPr dirty="0"/>
              <a:t> </a:t>
            </a:r>
            <a:r>
              <a:rPr dirty="0" err="1"/>
              <a:t>입력받아</a:t>
            </a:r>
            <a:r>
              <a:rPr dirty="0"/>
              <a:t> </a:t>
            </a:r>
            <a:r>
              <a:rPr dirty="0" err="1"/>
              <a:t>좌석이</a:t>
            </a:r>
            <a:r>
              <a:rPr dirty="0"/>
              <a:t> </a:t>
            </a:r>
            <a:r>
              <a:rPr dirty="0" err="1"/>
              <a:t>예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매되었음을</a:t>
            </a:r>
            <a:r>
              <a:rPr dirty="0"/>
              <a:t> </a:t>
            </a:r>
            <a:r>
              <a:rPr dirty="0" err="1"/>
              <a:t>기록</a:t>
            </a:r>
            <a:r>
              <a:rPr dirty="0"/>
              <a:t>. </a:t>
            </a:r>
            <a:r>
              <a:rPr dirty="0" err="1"/>
              <a:t>이미</a:t>
            </a:r>
            <a:r>
              <a:rPr dirty="0"/>
              <a:t> </a:t>
            </a:r>
            <a:r>
              <a:rPr dirty="0" err="1"/>
              <a:t>예매된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, 97행의 </a:t>
            </a:r>
            <a:r>
              <a:rPr dirty="0" err="1"/>
              <a:t>seats.mark</a:t>
            </a:r>
            <a:r>
              <a:rPr dirty="0"/>
              <a:t>( ) </a:t>
            </a:r>
            <a:r>
              <a:rPr dirty="0" err="1"/>
              <a:t>메소드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  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예외가</a:t>
            </a:r>
            <a:r>
              <a:rPr dirty="0"/>
              <a:t> </a:t>
            </a:r>
            <a:r>
              <a:rPr dirty="0" err="1"/>
              <a:t>발생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- 98~103행: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객체를</a:t>
            </a:r>
            <a:r>
              <a:rPr dirty="0"/>
              <a:t> </a:t>
            </a:r>
            <a:r>
              <a:rPr dirty="0" err="1"/>
              <a:t>만들어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저장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- 104~105행: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완료</a:t>
            </a:r>
            <a:r>
              <a:rPr dirty="0"/>
              <a:t> </a:t>
            </a:r>
            <a:r>
              <a:rPr dirty="0" err="1"/>
              <a:t>결과를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  <a:p>
            <a:pPr>
              <a:spcAft>
                <a:spcPts val="600"/>
              </a:spcAft>
              <a:defRPr b="0"/>
            </a:pPr>
            <a:r>
              <a:rPr dirty="0"/>
              <a:t>  </a:t>
            </a:r>
            <a:r>
              <a:rPr b="1" dirty="0"/>
              <a:t>- 106~110행: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진행</a:t>
            </a:r>
            <a:r>
              <a:rPr dirty="0"/>
              <a:t> </a:t>
            </a:r>
            <a:r>
              <a:rPr dirty="0" err="1"/>
              <a:t>중</a:t>
            </a:r>
            <a:r>
              <a:rPr dirty="0"/>
              <a:t> </a:t>
            </a:r>
            <a:r>
              <a:rPr dirty="0" err="1"/>
              <a:t>발생한</a:t>
            </a:r>
            <a:r>
              <a:rPr dirty="0"/>
              <a:t> </a:t>
            </a:r>
            <a:r>
              <a:rPr dirty="0" err="1"/>
              <a:t>예외를</a:t>
            </a:r>
            <a:r>
              <a:rPr dirty="0"/>
              <a:t> </a:t>
            </a:r>
            <a:r>
              <a:rPr dirty="0" err="1"/>
              <a:t>처리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0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2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2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2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2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2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2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2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2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129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1133" name="Group"/>
          <p:cNvGrpSpPr/>
          <p:nvPr/>
        </p:nvGrpSpPr>
        <p:grpSpPr>
          <a:xfrm>
            <a:off x="715693" y="1507985"/>
            <a:ext cx="9340054" cy="6665263"/>
            <a:chOff x="0" y="0"/>
            <a:chExt cx="9340052" cy="6665262"/>
          </a:xfrm>
        </p:grpSpPr>
        <p:pic>
          <p:nvPicPr>
            <p:cNvPr id="11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19938" cy="5927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2" y="5915121"/>
              <a:ext cx="9313233" cy="40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14" y="6309897"/>
              <a:ext cx="9319939" cy="355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4" name="MainMenu.java 기능 추가…"/>
          <p:cNvSpPr txBox="1"/>
          <p:nvPr/>
        </p:nvSpPr>
        <p:spPr>
          <a:xfrm>
            <a:off x="11919164" y="1527035"/>
            <a:ext cx="12110352" cy="1201331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lang="en-US" dirty="0" err="1"/>
              <a:t>MainMenu.java</a:t>
            </a:r>
            <a:r>
              <a:rPr lang="en-US" dirty="0"/>
              <a:t> </a:t>
            </a:r>
            <a:r>
              <a:rPr lang="ko-KR" altLang="en-US" dirty="0"/>
              <a:t>기능 추가</a:t>
            </a:r>
          </a:p>
          <a:p>
            <a:pPr>
              <a:lnSpc>
                <a:spcPct val="120000"/>
              </a:lnSpc>
              <a:defRPr b="0"/>
            </a:pPr>
            <a:r>
              <a:rPr lang="ko-KR" altLang="en-US" dirty="0"/>
              <a:t>영화 예매 기능을 추가</a:t>
            </a:r>
            <a:r>
              <a:rPr lang="en-US" altLang="ko-KR" dirty="0"/>
              <a:t>. </a:t>
            </a:r>
            <a:r>
              <a:rPr lang="ko-KR" altLang="en-US" dirty="0"/>
              <a:t>예매할 영화와 좌석을 선택하고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dirty="0"/>
              <a:t>Reservation </a:t>
            </a:r>
            <a:r>
              <a:rPr lang="ko-KR" altLang="en-US" dirty="0"/>
              <a:t>클래스를 통해 파일로 저장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defRPr b="0"/>
            </a:pPr>
            <a:endParaRPr lang="en-US" altLang="ko-KR" dirty="0"/>
          </a:p>
          <a:p>
            <a:pPr>
              <a:spcAft>
                <a:spcPts val="600"/>
              </a:spcAft>
              <a:defRPr b="0"/>
            </a:pPr>
            <a:r>
              <a:rPr lang="en-US" altLang="ko-KR" dirty="0"/>
              <a:t> </a:t>
            </a:r>
            <a:r>
              <a:rPr lang="ko-KR" altLang="en-US" b="1" dirty="0"/>
              <a:t> </a:t>
            </a:r>
            <a:r>
              <a:rPr lang="en-US" altLang="ko-KR" b="1" dirty="0"/>
              <a:t>- 24~26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en-US" dirty="0"/>
              <a:t>next( )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 선택지를 추가하고 다시 메인 메뉴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로 돌아옴</a:t>
            </a:r>
            <a:r>
              <a:rPr lang="en-US" altLang="ko-KR" dirty="0"/>
              <a:t>. 25</a:t>
            </a:r>
            <a:r>
              <a:rPr lang="ko-KR" altLang="en-US" dirty="0"/>
              <a:t>행의 </a:t>
            </a:r>
            <a:r>
              <a:rPr lang="en-US" dirty="0"/>
              <a:t>reserve( ) </a:t>
            </a:r>
            <a:r>
              <a:rPr lang="ko-KR" altLang="en-US" dirty="0" err="1"/>
              <a:t>메소드</a:t>
            </a:r>
            <a:r>
              <a:rPr lang="ko-KR" altLang="en-US" dirty="0"/>
              <a:t> 호출로 영화 예매가 진행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</a:t>
            </a:r>
            <a:r>
              <a:rPr lang="ko-KR" altLang="en-US" b="1" dirty="0"/>
              <a:t> </a:t>
            </a:r>
            <a:r>
              <a:rPr lang="en-US" altLang="ko-KR" b="1" dirty="0"/>
              <a:t>- 84~87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ko-KR" altLang="en-US" dirty="0"/>
              <a:t>영화 목록을 출력</a:t>
            </a:r>
            <a:r>
              <a:rPr lang="en-US" altLang="ko-KR" dirty="0"/>
              <a:t>. </a:t>
            </a:r>
            <a:r>
              <a:rPr lang="ko-KR" altLang="en-US" dirty="0"/>
              <a:t>예매할 영화를 고르기 위함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- 88~90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ko-KR" altLang="en-US" dirty="0"/>
              <a:t>예매할 영화를 선택</a:t>
            </a:r>
            <a:r>
              <a:rPr lang="en-US" altLang="ko-KR" dirty="0"/>
              <a:t>. </a:t>
            </a:r>
            <a:r>
              <a:rPr lang="ko-KR" altLang="en-US" dirty="0"/>
              <a:t>선택된 영화는 </a:t>
            </a:r>
            <a:r>
              <a:rPr lang="en-US" dirty="0" err="1"/>
              <a:t>Movie.findById</a:t>
            </a:r>
            <a:r>
              <a:rPr lang="en-US" dirty="0"/>
              <a:t>( ) </a:t>
            </a:r>
          </a:p>
          <a:p>
            <a:pPr>
              <a:spcAft>
                <a:spcPts val="600"/>
              </a:spcAft>
              <a:defRPr b="0"/>
            </a:pPr>
            <a:r>
              <a:rPr lang="en-US" dirty="0"/>
              <a:t>    </a:t>
            </a:r>
            <a:r>
              <a:rPr lang="ko-KR" altLang="en-US" dirty="0" err="1"/>
              <a:t>메소드에</a:t>
            </a:r>
            <a:r>
              <a:rPr lang="ko-KR" altLang="en-US" dirty="0"/>
              <a:t> 의해 객체로 반환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- 91~94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ko-KR" altLang="en-US" dirty="0"/>
              <a:t>예매할 영화의 좌석 현황을 출력</a:t>
            </a:r>
            <a:r>
              <a:rPr lang="en-US" altLang="ko-KR" dirty="0"/>
              <a:t>. </a:t>
            </a:r>
            <a:r>
              <a:rPr lang="ko-KR" altLang="en-US" dirty="0"/>
              <a:t>예매 내역을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</a:t>
            </a:r>
            <a:r>
              <a:rPr lang="en-US" dirty="0" err="1"/>
              <a:t>Reservation.findByMovieId</a:t>
            </a:r>
            <a:r>
              <a:rPr lang="en-US" dirty="0"/>
              <a:t>( ) </a:t>
            </a:r>
            <a:r>
              <a:rPr lang="ko-KR" altLang="en-US" dirty="0" err="1"/>
              <a:t>메소드로</a:t>
            </a:r>
            <a:r>
              <a:rPr lang="ko-KR" altLang="en-US" dirty="0"/>
              <a:t> 가져옴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dirty="0"/>
              <a:t>Seats </a:t>
            </a:r>
            <a:r>
              <a:rPr lang="ko-KR" altLang="en-US" dirty="0"/>
              <a:t>객체 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생성에 필요하며 </a:t>
            </a:r>
            <a:r>
              <a:rPr lang="en-US" dirty="0"/>
              <a:t>Seats </a:t>
            </a:r>
            <a:r>
              <a:rPr lang="ko-KR" altLang="en-US" dirty="0"/>
              <a:t>객체는 예매 좌석 관련 기능을 제공</a:t>
            </a:r>
            <a:r>
              <a:rPr lang="en-US" altLang="ko-KR" dirty="0"/>
              <a:t>. 94</a:t>
            </a:r>
            <a:r>
              <a:rPr lang="ko-KR" altLang="en-US" dirty="0"/>
              <a:t>행의 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</a:t>
            </a:r>
            <a:r>
              <a:rPr lang="en-US" dirty="0" err="1"/>
              <a:t>seats.show</a:t>
            </a:r>
            <a:r>
              <a:rPr lang="en-US" dirty="0"/>
              <a:t>( ) </a:t>
            </a:r>
            <a:r>
              <a:rPr lang="ko-KR" altLang="en-US" dirty="0" err="1"/>
              <a:t>메소드는</a:t>
            </a:r>
            <a:r>
              <a:rPr lang="ko-KR" altLang="en-US" dirty="0"/>
              <a:t> 좌석을 시각화하여 출력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- 95~97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ko-KR" altLang="en-US" dirty="0"/>
              <a:t>예매 좌석을 선택 및 표기</a:t>
            </a:r>
            <a:r>
              <a:rPr lang="en-US" altLang="ko-KR" dirty="0"/>
              <a:t>. </a:t>
            </a:r>
            <a:r>
              <a:rPr lang="ko-KR" altLang="en-US" dirty="0"/>
              <a:t>사용자를 </a:t>
            </a:r>
            <a:r>
              <a:rPr lang="ko-KR" altLang="en-US" dirty="0" err="1"/>
              <a:t>입력받아</a:t>
            </a:r>
            <a:r>
              <a:rPr lang="ko-KR" altLang="en-US" dirty="0"/>
              <a:t> 좌석이 예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</a:t>
            </a:r>
            <a:r>
              <a:rPr lang="ko-KR" altLang="en-US" dirty="0" err="1"/>
              <a:t>매되었음을</a:t>
            </a:r>
            <a:r>
              <a:rPr lang="ko-KR" altLang="en-US" dirty="0"/>
              <a:t> 기록</a:t>
            </a:r>
            <a:r>
              <a:rPr lang="en-US" altLang="ko-KR" dirty="0"/>
              <a:t>. </a:t>
            </a:r>
            <a:r>
              <a:rPr lang="ko-KR" altLang="en-US" dirty="0"/>
              <a:t>이미 예매된 경우</a:t>
            </a:r>
            <a:r>
              <a:rPr lang="en-US" altLang="ko-KR" dirty="0"/>
              <a:t>, 97</a:t>
            </a:r>
            <a:r>
              <a:rPr lang="ko-KR" altLang="en-US" dirty="0"/>
              <a:t>행의 </a:t>
            </a:r>
            <a:r>
              <a:rPr lang="en-US" dirty="0" err="1"/>
              <a:t>seats.mark</a:t>
            </a:r>
            <a:r>
              <a:rPr lang="en-US" dirty="0"/>
              <a:t>( )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  에서 예외가 발생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- 98~103</a:t>
            </a:r>
            <a:r>
              <a:rPr lang="ko-KR" altLang="en-US" b="1" dirty="0"/>
              <a:t>행</a:t>
            </a:r>
            <a:r>
              <a:rPr lang="en-US" altLang="ko-KR" b="1" dirty="0"/>
              <a:t>: </a:t>
            </a:r>
            <a:r>
              <a:rPr lang="ko-KR" altLang="en-US" dirty="0"/>
              <a:t>예매 객체를 만들어 정보를 저장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- 104~105</a:t>
            </a:r>
            <a:r>
              <a:rPr lang="ko-KR" altLang="en-US" b="1" dirty="0"/>
              <a:t>행</a:t>
            </a:r>
            <a:r>
              <a:rPr lang="en-US" altLang="ko-KR" b="1" dirty="0"/>
              <a:t>:</a:t>
            </a:r>
            <a:r>
              <a:rPr lang="ko-KR" altLang="en-US" dirty="0"/>
              <a:t> 예매 완료 결과를 출력</a:t>
            </a:r>
          </a:p>
          <a:p>
            <a:pPr>
              <a:spcAft>
                <a:spcPts val="600"/>
              </a:spcAft>
              <a:defRPr b="0"/>
            </a:pPr>
            <a:r>
              <a:rPr lang="ko-KR" altLang="en-US" dirty="0"/>
              <a:t>  </a:t>
            </a:r>
            <a:r>
              <a:rPr lang="en-US" altLang="ko-KR" b="1" dirty="0"/>
              <a:t>- 106~110</a:t>
            </a:r>
            <a:r>
              <a:rPr lang="ko-KR" altLang="en-US" b="1" dirty="0"/>
              <a:t>행</a:t>
            </a:r>
            <a:r>
              <a:rPr lang="en-US" altLang="ko-KR" b="1" dirty="0"/>
              <a:t>:</a:t>
            </a:r>
            <a:r>
              <a:rPr lang="ko-KR" altLang="en-US" dirty="0"/>
              <a:t> 예매 진행 중 발생한 예외를 처리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2318159" y="1741144"/>
            <a:ext cx="9340053" cy="11860467"/>
            <a:chOff x="0" y="0"/>
            <a:chExt cx="9340052" cy="11860465"/>
          </a:xfrm>
        </p:grpSpPr>
        <p:pic>
          <p:nvPicPr>
            <p:cNvPr id="113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340053" cy="614601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3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128764"/>
              <a:ext cx="9340053" cy="573170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0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4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4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4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4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4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4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4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4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149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150" name="Movie.java 기능 추가…"/>
          <p:cNvSpPr txBox="1"/>
          <p:nvPr/>
        </p:nvSpPr>
        <p:spPr>
          <a:xfrm>
            <a:off x="11958787" y="1512538"/>
            <a:ext cx="11705797" cy="729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Movie.java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영화 조회 기능을 추가. 영화를 movies.txt 파일에서 찾아 이를 Movie 객체로 반환.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- 75~77행:</a:t>
            </a:r>
            <a:r>
              <a:t> 메소드 수행을 위한 변수들. 행 단위 입력을 위해 </a:t>
            </a:r>
          </a:p>
          <a:p>
            <a:pPr>
              <a:lnSpc>
                <a:spcPct val="150000"/>
              </a:lnSpc>
              <a:defRPr b="0"/>
            </a:pPr>
            <a:r>
              <a:t>    BufferedReader 객체를 생성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- 79~88행:</a:t>
            </a:r>
            <a:r>
              <a:t> 파일 속 영화 정보를 탐색. 한 행씩 읽어가며 입력변수</a:t>
            </a:r>
          </a:p>
          <a:p>
            <a:pPr>
              <a:lnSpc>
                <a:spcPct val="120000"/>
              </a:lnSpc>
              <a:defRPr b="0"/>
            </a:pPr>
            <a:r>
              <a:t>    와 일치하는 대푯값을 찾음. 대푯값을 찾으면 해당 행의 정보로 영</a:t>
            </a:r>
          </a:p>
          <a:p>
            <a:pPr>
              <a:lnSpc>
                <a:spcPct val="120000"/>
              </a:lnSpc>
              <a:defRPr b="0"/>
            </a:pPr>
            <a:r>
              <a:t>    화 객체를 만들고 메소드를 종료. 86행에서 입력 흐름을 해제하</a:t>
            </a:r>
          </a:p>
          <a:p>
            <a:pPr>
              <a:lnSpc>
                <a:spcPct val="150000"/>
              </a:lnSpc>
              <a:defRPr b="0"/>
            </a:pPr>
            <a:r>
              <a:t>    고, 87행에서 영화 객체를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- 90~92행:</a:t>
            </a:r>
            <a:r>
              <a:t> 게터 메소드. 영화 제목을 반환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578481" y="1501478"/>
            <a:ext cx="10985437" cy="11884671"/>
            <a:chOff x="0" y="0"/>
            <a:chExt cx="10985435" cy="11884670"/>
          </a:xfrm>
        </p:grpSpPr>
        <p:pic>
          <p:nvPicPr>
            <p:cNvPr id="115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934268" cy="564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6" y="5618524"/>
              <a:ext cx="10942140" cy="6266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6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57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58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59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60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61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62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63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64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165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562585" y="1501478"/>
            <a:ext cx="10550957" cy="11884671"/>
            <a:chOff x="0" y="0"/>
            <a:chExt cx="10550955" cy="11884670"/>
          </a:xfrm>
        </p:grpSpPr>
        <p:pic>
          <p:nvPicPr>
            <p:cNvPr id="11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9" name="Reservation.java 기능 추가…"/>
          <p:cNvSpPr txBox="1"/>
          <p:nvPr/>
        </p:nvSpPr>
        <p:spPr>
          <a:xfrm>
            <a:off x="11835748" y="1514335"/>
            <a:ext cx="11705796" cy="1153640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- 71~90행:</a:t>
            </a:r>
            <a:r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- 92~97행:</a:t>
            </a:r>
            <a:r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b="1"/>
              <a:t>  - 99~101행:</a:t>
            </a:r>
            <a:r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- 103~107행:</a:t>
            </a:r>
            <a:r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- 109~111행:</a:t>
            </a:r>
            <a:r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- 113~115행:</a:t>
            </a:r>
            <a:r>
              <a:t> 게터 메소드. 예매 발급번호를 반환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2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73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74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75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76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77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78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79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80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181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grpSp>
        <p:nvGrpSpPr>
          <p:cNvPr id="1184" name="Group"/>
          <p:cNvGrpSpPr/>
          <p:nvPr/>
        </p:nvGrpSpPr>
        <p:grpSpPr>
          <a:xfrm>
            <a:off x="562585" y="1501478"/>
            <a:ext cx="10550957" cy="11884671"/>
            <a:chOff x="0" y="0"/>
            <a:chExt cx="10550955" cy="11884670"/>
          </a:xfrm>
        </p:grpSpPr>
        <p:pic>
          <p:nvPicPr>
            <p:cNvPr id="118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50956" cy="252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94320"/>
              <a:ext cx="10550956" cy="9390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7" name="Group"/>
          <p:cNvGrpSpPr/>
          <p:nvPr/>
        </p:nvGrpSpPr>
        <p:grpSpPr>
          <a:xfrm>
            <a:off x="1368161" y="2304871"/>
            <a:ext cx="10570007" cy="11172589"/>
            <a:chOff x="0" y="0"/>
            <a:chExt cx="10570005" cy="11172587"/>
          </a:xfrm>
        </p:grpSpPr>
        <p:pic>
          <p:nvPicPr>
            <p:cNvPr id="118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550956" cy="567074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1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" y="5658359"/>
              <a:ext cx="10563656" cy="551422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88" name="Reservation.java 기능 추가…"/>
          <p:cNvSpPr txBox="1"/>
          <p:nvPr/>
        </p:nvSpPr>
        <p:spPr>
          <a:xfrm>
            <a:off x="12343748" y="1514335"/>
            <a:ext cx="11705796" cy="1153640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t>Reservation.java 기능 추가</a:t>
            </a:r>
          </a:p>
          <a:p>
            <a:pPr>
              <a:lnSpc>
                <a:spcPct val="120000"/>
              </a:lnSpc>
              <a:defRPr b="0"/>
            </a:pPr>
            <a:r>
              <a:t>예매의 검색 기능과 저장 기능을 추가. 파일 입출력을 통해 reservations.txt 파일에서 정보를 찾거나 기록. 생성자와 게터 메소드 또한 추가.</a:t>
            </a:r>
          </a:p>
          <a:p>
            <a:pPr>
              <a:lnSpc>
                <a:spcPct val="120000"/>
              </a:lnSpc>
              <a:defRPr b="0"/>
            </a:pPr>
            <a:endParaRPr/>
          </a:p>
          <a:p>
            <a:pPr>
              <a:lnSpc>
                <a:spcPct val="120000"/>
              </a:lnSpc>
              <a:defRPr b="0"/>
            </a:pPr>
            <a:r>
              <a:rPr b="1"/>
              <a:t>  - 71~90행:</a:t>
            </a:r>
            <a:r>
              <a:t> findByMovieId( ) 메소드. 특정 영화와 관련된 모든 </a:t>
            </a:r>
          </a:p>
          <a:p>
            <a:pPr>
              <a:lnSpc>
                <a:spcPct val="120000"/>
              </a:lnSpc>
              <a:defRPr b="0"/>
            </a:pPr>
            <a:r>
              <a:t>    예매 정보를 반환. reservations.txt 파일로부터 행 단위 문자열</a:t>
            </a:r>
          </a:p>
          <a:p>
            <a:pPr>
              <a:lnSpc>
                <a:spcPct val="120000"/>
              </a:lnSpc>
              <a:defRPr b="0"/>
            </a:pPr>
            <a:r>
              <a:t>    을 읽어와, 특정 영화와 관련된 예매 정보를 찾음. 검색된 예매 정</a:t>
            </a:r>
          </a:p>
          <a:p>
            <a:pPr>
              <a:lnSpc>
                <a:spcPct val="150000"/>
              </a:lnSpc>
              <a:defRPr b="0"/>
            </a:pPr>
            <a:r>
              <a:t>    보는 객체가 되어 ArrayList에 담겨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- 92~97행:</a:t>
            </a:r>
            <a:r>
              <a:t> 생성자. 영화의 대푯값과 제목, 좌석명을 입력받아 예</a:t>
            </a:r>
          </a:p>
          <a:p>
            <a:pPr>
              <a:lnSpc>
                <a:spcPct val="120000"/>
              </a:lnSpc>
              <a:defRPr b="0"/>
            </a:pPr>
            <a:r>
              <a:t>    매 객체를 생성. 예매 객체의 발급번호는 생성 당시의 밀리초 단위 </a:t>
            </a:r>
          </a:p>
          <a:p>
            <a:pPr>
              <a:lnSpc>
                <a:spcPct val="150000"/>
              </a:lnSpc>
              <a:defRPr b="0"/>
            </a:pPr>
            <a:r>
              <a:t>    타임스탬프로 설정</a:t>
            </a:r>
          </a:p>
          <a:p>
            <a:pPr>
              <a:lnSpc>
                <a:spcPct val="150000"/>
              </a:lnSpc>
              <a:defRPr b="0"/>
            </a:pPr>
            <a:r>
              <a:rPr b="1"/>
              <a:t>  - 99~101행:</a:t>
            </a:r>
            <a:r>
              <a:t> 게터 메소드. 예매 객체의 좌석명을 반환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- 103~107행:</a:t>
            </a:r>
            <a:r>
              <a:t> save( ) 메소드. 예매 객체 정보를 reservations.txt </a:t>
            </a:r>
          </a:p>
          <a:p>
            <a:pPr>
              <a:lnSpc>
                <a:spcPct val="150000"/>
              </a:lnSpc>
              <a:defRPr b="0"/>
            </a:pPr>
            <a:r>
              <a:t>    파일에 기록. 이어쓰기 모드의 FileWriter 객체를 사용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- 109~111행:</a:t>
            </a:r>
            <a:r>
              <a:t> toFileString( ) 메소드. 예매 객체를 파일 기록을 </a:t>
            </a:r>
          </a:p>
          <a:p>
            <a:pPr>
              <a:lnSpc>
                <a:spcPct val="150000"/>
              </a:lnSpc>
              <a:defRPr b="0"/>
            </a:pPr>
            <a:r>
              <a:t>    위한 문자열로 변환</a:t>
            </a:r>
          </a:p>
          <a:p>
            <a:pPr>
              <a:lnSpc>
                <a:spcPct val="120000"/>
              </a:lnSpc>
              <a:defRPr b="0"/>
            </a:pPr>
            <a:r>
              <a:rPr b="1"/>
              <a:t>  - 113~115행:</a:t>
            </a:r>
            <a:r>
              <a:t> 게터 메소드. 예매 발급번호를 반환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23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3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3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3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3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3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3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3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40" name="프로젝트(project)란 서비스 또는 결과 창출에 목적을 둔 일련의 과정"/>
          <p:cNvSpPr txBox="1"/>
          <p:nvPr/>
        </p:nvSpPr>
        <p:spPr>
          <a:xfrm>
            <a:off x="2910721" y="3380749"/>
            <a:ext cx="176888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프로젝트(project)란 서비스 또는 결과 창출에 목적을 둔 일련의 과정</a:t>
            </a:r>
          </a:p>
        </p:txBody>
      </p:sp>
      <p:sp>
        <p:nvSpPr>
          <p:cNvPr id="241" name="아이디어로부터 계획을 수립하고, 실행과 검증을 반복하여 최종 결과를 만드는 것"/>
          <p:cNvSpPr txBox="1"/>
          <p:nvPr/>
        </p:nvSpPr>
        <p:spPr>
          <a:xfrm>
            <a:off x="2910721" y="4523749"/>
            <a:ext cx="2078626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/>
            </a:lvl1pPr>
          </a:lstStyle>
          <a:p>
            <a:r>
              <a:t>아이디어로부터 계획을 수립하고, 실행과 검증을 반복하여 최종 결과를 만드는 것</a:t>
            </a:r>
          </a:p>
        </p:txBody>
      </p:sp>
      <p:sp>
        <p:nvSpPr>
          <p:cNvPr id="242" name="Ⅰ. 프로젝트란"/>
          <p:cNvSpPr txBox="1"/>
          <p:nvPr/>
        </p:nvSpPr>
        <p:spPr>
          <a:xfrm>
            <a:off x="2275721" y="1983749"/>
            <a:ext cx="39491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Ⅰ. 프로젝트란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6275863"/>
            <a:ext cx="18542000" cy="334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1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19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19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19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9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19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19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19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19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0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pic>
        <p:nvPicPr>
          <p:cNvPr id="1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0" y="1501478"/>
            <a:ext cx="11718497" cy="8826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Seats.java 생성…"/>
          <p:cNvSpPr txBox="1"/>
          <p:nvPr/>
        </p:nvSpPr>
        <p:spPr>
          <a:xfrm>
            <a:off x="12651406" y="1514335"/>
            <a:ext cx="10489542" cy="1062804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Seats.java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좌석</a:t>
            </a:r>
            <a:r>
              <a:rPr dirty="0"/>
              <a:t>(Seats)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. </a:t>
            </a:r>
            <a:r>
              <a:rPr dirty="0" err="1"/>
              <a:t>특정</a:t>
            </a:r>
            <a:r>
              <a:rPr dirty="0"/>
              <a:t> </a:t>
            </a:r>
            <a:r>
              <a:rPr dirty="0" err="1"/>
              <a:t>영화의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관리하며</a:t>
            </a:r>
            <a:r>
              <a:rPr dirty="0"/>
              <a:t>, </a:t>
            </a:r>
            <a:r>
              <a:rPr dirty="0" err="1"/>
              <a:t>예매된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있고</a:t>
            </a:r>
            <a:r>
              <a:rPr dirty="0"/>
              <a:t> </a:t>
            </a:r>
            <a:r>
              <a:rPr dirty="0" err="1"/>
              <a:t>표기할</a:t>
            </a:r>
            <a:r>
              <a:rPr dirty="0"/>
              <a:t> </a:t>
            </a:r>
            <a:r>
              <a:rPr dirty="0" err="1"/>
              <a:t>수도</a:t>
            </a:r>
            <a:r>
              <a:rPr dirty="0"/>
              <a:t> </a:t>
            </a:r>
            <a:r>
              <a:rPr dirty="0" err="1"/>
              <a:t>있음</a:t>
            </a:r>
            <a:endParaRPr dirty="0"/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- 04~06행:</a:t>
            </a:r>
            <a:r>
              <a:rPr dirty="0"/>
              <a:t> </a:t>
            </a:r>
            <a:r>
              <a:rPr dirty="0" err="1"/>
              <a:t>좌석</a:t>
            </a:r>
            <a:r>
              <a:rPr dirty="0"/>
              <a:t> </a:t>
            </a:r>
            <a:r>
              <a:rPr dirty="0" err="1"/>
              <a:t>배치를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필드</a:t>
            </a:r>
            <a:r>
              <a:rPr dirty="0"/>
              <a:t>. </a:t>
            </a:r>
            <a:r>
              <a:rPr dirty="0" err="1"/>
              <a:t>총</a:t>
            </a:r>
            <a:r>
              <a:rPr dirty="0"/>
              <a:t> 5행 9열의 45개 </a:t>
            </a:r>
            <a:r>
              <a:rPr dirty="0" err="1"/>
              <a:t>좌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석을</a:t>
            </a:r>
            <a:r>
              <a:rPr dirty="0"/>
              <a:t> </a:t>
            </a:r>
            <a:r>
              <a:rPr dirty="0" err="1"/>
              <a:t>문자열의</a:t>
            </a:r>
            <a:r>
              <a:rPr dirty="0"/>
              <a:t> </a:t>
            </a:r>
            <a:r>
              <a:rPr dirty="0" err="1"/>
              <a:t>이차원</a:t>
            </a:r>
            <a:r>
              <a:rPr dirty="0"/>
              <a:t> </a:t>
            </a:r>
            <a:r>
              <a:rPr dirty="0" err="1"/>
              <a:t>배열</a:t>
            </a:r>
            <a:r>
              <a:rPr dirty="0"/>
              <a:t> </a:t>
            </a:r>
            <a:r>
              <a:rPr dirty="0" err="1"/>
              <a:t>map으로</a:t>
            </a:r>
            <a:r>
              <a:rPr dirty="0"/>
              <a:t> </a:t>
            </a:r>
            <a:r>
              <a:rPr dirty="0" err="1"/>
              <a:t>가짐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- 08~19행:</a:t>
            </a:r>
            <a:r>
              <a:rPr dirty="0"/>
              <a:t> </a:t>
            </a:r>
            <a:r>
              <a:rPr dirty="0" err="1"/>
              <a:t>생성자</a:t>
            </a:r>
            <a:r>
              <a:rPr dirty="0"/>
              <a:t>. </a:t>
            </a:r>
            <a:r>
              <a:rPr dirty="0" err="1"/>
              <a:t>빈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“</a:t>
            </a:r>
            <a:r>
              <a:rPr dirty="0" err="1"/>
              <a:t>o”로</a:t>
            </a:r>
            <a:r>
              <a:rPr dirty="0"/>
              <a:t> </a:t>
            </a:r>
            <a:r>
              <a:rPr dirty="0" err="1"/>
              <a:t>표시</a:t>
            </a:r>
            <a:r>
              <a:rPr dirty="0"/>
              <a:t>.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현황을</a:t>
            </a:r>
            <a:r>
              <a:rPr dirty="0"/>
              <a:t> </a:t>
            </a:r>
            <a:r>
              <a:rPr dirty="0" err="1"/>
              <a:t>입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력변수로</a:t>
            </a:r>
            <a:r>
              <a:rPr dirty="0"/>
              <a:t> </a:t>
            </a:r>
            <a:r>
              <a:rPr dirty="0" err="1"/>
              <a:t>받아와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차례로</a:t>
            </a:r>
            <a:r>
              <a:rPr dirty="0"/>
              <a:t> </a:t>
            </a:r>
            <a:r>
              <a:rPr dirty="0" err="1"/>
              <a:t>표기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- 21~33행:</a:t>
            </a:r>
            <a:r>
              <a:rPr dirty="0"/>
              <a:t> show(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현황을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  <a:r>
              <a:rPr dirty="0" err="1"/>
              <a:t>빈</a:t>
            </a:r>
            <a:r>
              <a:rPr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좌석은</a:t>
            </a:r>
            <a:r>
              <a:rPr dirty="0"/>
              <a:t> “o”,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“</a:t>
            </a:r>
            <a:r>
              <a:rPr dirty="0" err="1"/>
              <a:t>x”로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- 35~43행:</a:t>
            </a:r>
            <a:r>
              <a:rPr dirty="0"/>
              <a:t> mark(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입력된</a:t>
            </a:r>
            <a:r>
              <a:rPr dirty="0"/>
              <a:t> </a:t>
            </a:r>
            <a:r>
              <a:rPr dirty="0" err="1"/>
              <a:t>좌석명</a:t>
            </a:r>
            <a:r>
              <a:rPr dirty="0"/>
              <a:t> </a:t>
            </a:r>
            <a:r>
              <a:rPr dirty="0" err="1"/>
              <a:t>위치에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여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부를</a:t>
            </a:r>
            <a:r>
              <a:rPr dirty="0"/>
              <a:t> </a:t>
            </a:r>
            <a:r>
              <a:rPr dirty="0" err="1"/>
              <a:t>표기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위치는</a:t>
            </a:r>
            <a:r>
              <a:rPr dirty="0"/>
              <a:t> </a:t>
            </a:r>
            <a:r>
              <a:rPr dirty="0" err="1"/>
              <a:t>입력변수</a:t>
            </a:r>
            <a:r>
              <a:rPr dirty="0"/>
              <a:t> </a:t>
            </a:r>
            <a:r>
              <a:rPr dirty="0" err="1"/>
              <a:t>seatName을</a:t>
            </a:r>
            <a:r>
              <a:rPr dirty="0"/>
              <a:t> </a:t>
            </a:r>
            <a:r>
              <a:rPr dirty="0" err="1"/>
              <a:t>분석하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여</a:t>
            </a:r>
            <a:r>
              <a:rPr dirty="0"/>
              <a:t> </a:t>
            </a:r>
            <a:r>
              <a:rPr dirty="0" err="1"/>
              <a:t>찾음</a:t>
            </a:r>
            <a:r>
              <a:rPr dirty="0"/>
              <a:t> </a:t>
            </a:r>
            <a:r>
              <a:rPr dirty="0" err="1"/>
              <a:t>예를</a:t>
            </a:r>
            <a:r>
              <a:rPr dirty="0"/>
              <a:t> </a:t>
            </a:r>
            <a:r>
              <a:rPr dirty="0" err="1"/>
              <a:t>들어</a:t>
            </a:r>
            <a:r>
              <a:rPr dirty="0"/>
              <a:t> “A-1”은 </a:t>
            </a:r>
            <a:r>
              <a:rPr dirty="0" err="1"/>
              <a:t>이차원</a:t>
            </a:r>
            <a:r>
              <a:rPr dirty="0"/>
              <a:t> </a:t>
            </a:r>
            <a:r>
              <a:rPr dirty="0" err="1"/>
              <a:t>배열변수</a:t>
            </a:r>
            <a:r>
              <a:rPr dirty="0"/>
              <a:t> </a:t>
            </a:r>
            <a:r>
              <a:rPr dirty="0" err="1"/>
              <a:t>map에서</a:t>
            </a:r>
            <a:r>
              <a:rPr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0열을 </a:t>
            </a:r>
            <a:r>
              <a:rPr dirty="0" err="1"/>
              <a:t>의미</a:t>
            </a:r>
            <a:r>
              <a:rPr dirty="0"/>
              <a:t>.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계산하는</a:t>
            </a:r>
            <a:r>
              <a:rPr dirty="0"/>
              <a:t> </a:t>
            </a:r>
            <a:r>
              <a:rPr dirty="0" err="1"/>
              <a:t>코드가</a:t>
            </a:r>
            <a:r>
              <a:rPr dirty="0"/>
              <a:t> 37~38행.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연산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은</a:t>
            </a:r>
            <a:r>
              <a:rPr dirty="0"/>
              <a:t> </a:t>
            </a:r>
            <a:r>
              <a:rPr dirty="0" err="1"/>
              <a:t>아스키코드를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표기는</a:t>
            </a:r>
            <a:r>
              <a:rPr dirty="0"/>
              <a:t> “</a:t>
            </a:r>
            <a:r>
              <a:rPr dirty="0" err="1"/>
              <a:t>x”로</a:t>
            </a:r>
            <a:r>
              <a:rPr dirty="0"/>
              <a:t> </a:t>
            </a:r>
            <a:r>
              <a:rPr dirty="0" err="1"/>
              <a:t>하는데</a:t>
            </a:r>
            <a:r>
              <a:rPr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이미</a:t>
            </a:r>
            <a:r>
              <a:rPr dirty="0"/>
              <a:t> </a:t>
            </a:r>
            <a:r>
              <a:rPr dirty="0" err="1"/>
              <a:t>예매된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39~41행에서 </a:t>
            </a:r>
            <a:r>
              <a:rPr dirty="0" err="1"/>
              <a:t>예외가</a:t>
            </a:r>
            <a:r>
              <a:rPr dirty="0"/>
              <a:t> </a:t>
            </a:r>
            <a:r>
              <a:rPr dirty="0" err="1"/>
              <a:t>발생</a:t>
            </a:r>
            <a:endParaRPr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20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0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0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0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1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1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1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1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1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pic>
        <p:nvPicPr>
          <p:cNvPr id="1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0" y="1501478"/>
            <a:ext cx="11718497" cy="8826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eats.java 생성…"/>
          <p:cNvSpPr txBox="1"/>
          <p:nvPr/>
        </p:nvSpPr>
        <p:spPr>
          <a:xfrm>
            <a:off x="13540406" y="1514335"/>
            <a:ext cx="10489543" cy="106918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lnSpc>
                <a:spcPct val="150000"/>
              </a:lnSpc>
              <a:defRPr sz="4800"/>
            </a:pPr>
            <a:r>
              <a:rPr dirty="0" err="1"/>
              <a:t>Seats.java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 err="1"/>
              <a:t>좌석</a:t>
            </a:r>
            <a:r>
              <a:rPr dirty="0"/>
              <a:t>(Seats)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작성</a:t>
            </a:r>
            <a:r>
              <a:rPr dirty="0"/>
              <a:t>. </a:t>
            </a:r>
            <a:r>
              <a:rPr dirty="0" err="1"/>
              <a:t>특정</a:t>
            </a:r>
            <a:r>
              <a:rPr dirty="0"/>
              <a:t> </a:t>
            </a:r>
            <a:r>
              <a:rPr dirty="0" err="1"/>
              <a:t>영화의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관리하며</a:t>
            </a:r>
            <a:r>
              <a:rPr dirty="0"/>
              <a:t>, </a:t>
            </a:r>
            <a:r>
              <a:rPr dirty="0" err="1"/>
              <a:t>예매된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시각화</a:t>
            </a:r>
            <a:r>
              <a:rPr dirty="0"/>
              <a:t>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있고</a:t>
            </a:r>
            <a:r>
              <a:rPr dirty="0"/>
              <a:t> </a:t>
            </a:r>
            <a:r>
              <a:rPr dirty="0" err="1"/>
              <a:t>표기할</a:t>
            </a:r>
            <a:r>
              <a:rPr dirty="0"/>
              <a:t> </a:t>
            </a:r>
            <a:r>
              <a:rPr dirty="0" err="1"/>
              <a:t>수도</a:t>
            </a:r>
            <a:r>
              <a:rPr dirty="0"/>
              <a:t> </a:t>
            </a:r>
            <a:r>
              <a:rPr dirty="0" err="1"/>
              <a:t>있음</a:t>
            </a:r>
            <a:endParaRPr dirty="0"/>
          </a:p>
          <a:p>
            <a:pPr>
              <a:lnSpc>
                <a:spcPct val="120000"/>
              </a:lnSpc>
              <a:defRPr b="0"/>
            </a:pP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- 04~06행:</a:t>
            </a:r>
            <a:r>
              <a:rPr dirty="0"/>
              <a:t> </a:t>
            </a:r>
            <a:r>
              <a:rPr dirty="0" err="1"/>
              <a:t>좌석</a:t>
            </a:r>
            <a:r>
              <a:rPr dirty="0"/>
              <a:t> </a:t>
            </a:r>
            <a:r>
              <a:rPr dirty="0" err="1"/>
              <a:t>배치를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필드</a:t>
            </a:r>
            <a:r>
              <a:rPr dirty="0"/>
              <a:t>. </a:t>
            </a:r>
            <a:r>
              <a:rPr dirty="0" err="1"/>
              <a:t>총</a:t>
            </a:r>
            <a:r>
              <a:rPr dirty="0"/>
              <a:t> 5행 9열의 45개 </a:t>
            </a:r>
            <a:r>
              <a:rPr dirty="0" err="1"/>
              <a:t>좌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석을</a:t>
            </a:r>
            <a:r>
              <a:rPr dirty="0"/>
              <a:t> </a:t>
            </a:r>
            <a:r>
              <a:rPr dirty="0" err="1"/>
              <a:t>문자열의</a:t>
            </a:r>
            <a:r>
              <a:rPr dirty="0"/>
              <a:t> </a:t>
            </a:r>
            <a:r>
              <a:rPr dirty="0" err="1"/>
              <a:t>이차원</a:t>
            </a:r>
            <a:r>
              <a:rPr dirty="0"/>
              <a:t> </a:t>
            </a:r>
            <a:r>
              <a:rPr dirty="0" err="1"/>
              <a:t>배열</a:t>
            </a:r>
            <a:r>
              <a:rPr dirty="0"/>
              <a:t> </a:t>
            </a:r>
            <a:r>
              <a:rPr dirty="0" err="1"/>
              <a:t>map으로</a:t>
            </a:r>
            <a:r>
              <a:rPr dirty="0"/>
              <a:t> </a:t>
            </a:r>
            <a:r>
              <a:rPr dirty="0" err="1"/>
              <a:t>가짐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- 08~19행:</a:t>
            </a:r>
            <a:r>
              <a:rPr dirty="0"/>
              <a:t> </a:t>
            </a:r>
            <a:r>
              <a:rPr dirty="0" err="1"/>
              <a:t>생성자</a:t>
            </a:r>
            <a:r>
              <a:rPr dirty="0"/>
              <a:t>. </a:t>
            </a:r>
            <a:r>
              <a:rPr dirty="0" err="1"/>
              <a:t>빈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“</a:t>
            </a:r>
            <a:r>
              <a:rPr dirty="0" err="1"/>
              <a:t>o”로</a:t>
            </a:r>
            <a:r>
              <a:rPr dirty="0"/>
              <a:t> </a:t>
            </a:r>
            <a:r>
              <a:rPr dirty="0" err="1"/>
              <a:t>표시</a:t>
            </a:r>
            <a:r>
              <a:rPr dirty="0"/>
              <a:t>.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현황을</a:t>
            </a:r>
            <a:r>
              <a:rPr dirty="0"/>
              <a:t> </a:t>
            </a:r>
            <a:r>
              <a:rPr dirty="0" err="1"/>
              <a:t>입</a:t>
            </a:r>
            <a:endParaRPr dirty="0"/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력변수로</a:t>
            </a:r>
            <a:r>
              <a:rPr dirty="0"/>
              <a:t> </a:t>
            </a:r>
            <a:r>
              <a:rPr dirty="0" err="1"/>
              <a:t>받아와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좌석을</a:t>
            </a:r>
            <a:r>
              <a:rPr dirty="0"/>
              <a:t> </a:t>
            </a:r>
            <a:r>
              <a:rPr dirty="0" err="1"/>
              <a:t>차례로</a:t>
            </a:r>
            <a:r>
              <a:rPr dirty="0"/>
              <a:t> </a:t>
            </a:r>
            <a:r>
              <a:rPr dirty="0" err="1"/>
              <a:t>표기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- 21~33행:</a:t>
            </a:r>
            <a:r>
              <a:rPr dirty="0"/>
              <a:t> show(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현황을</a:t>
            </a:r>
            <a:r>
              <a:rPr dirty="0"/>
              <a:t> </a:t>
            </a:r>
            <a:r>
              <a:rPr dirty="0" err="1"/>
              <a:t>출력</a:t>
            </a:r>
            <a:r>
              <a:rPr dirty="0"/>
              <a:t>. </a:t>
            </a:r>
            <a:r>
              <a:rPr dirty="0" err="1"/>
              <a:t>빈</a:t>
            </a:r>
            <a:r>
              <a:rPr dirty="0"/>
              <a:t> </a:t>
            </a:r>
          </a:p>
          <a:p>
            <a:pPr>
              <a:lnSpc>
                <a:spcPct val="150000"/>
              </a:lnSpc>
              <a:defRPr b="0"/>
            </a:pPr>
            <a:r>
              <a:rPr dirty="0"/>
              <a:t>    </a:t>
            </a:r>
            <a:r>
              <a:rPr dirty="0" err="1"/>
              <a:t>좌석은</a:t>
            </a:r>
            <a:r>
              <a:rPr dirty="0"/>
              <a:t> “o”,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“</a:t>
            </a:r>
            <a:r>
              <a:rPr dirty="0" err="1"/>
              <a:t>x”로</a:t>
            </a:r>
            <a:r>
              <a:rPr dirty="0"/>
              <a:t> </a:t>
            </a:r>
            <a:r>
              <a:rPr dirty="0" err="1"/>
              <a:t>출력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b="1" dirty="0"/>
              <a:t>  - 35~43행:</a:t>
            </a:r>
            <a:r>
              <a:rPr dirty="0"/>
              <a:t> mark( ) </a:t>
            </a:r>
            <a:r>
              <a:rPr dirty="0" err="1"/>
              <a:t>메소드</a:t>
            </a:r>
            <a:r>
              <a:rPr dirty="0"/>
              <a:t>. </a:t>
            </a:r>
            <a:r>
              <a:rPr dirty="0" err="1"/>
              <a:t>입력된</a:t>
            </a:r>
            <a:r>
              <a:rPr dirty="0"/>
              <a:t> </a:t>
            </a:r>
            <a:r>
              <a:rPr dirty="0" err="1"/>
              <a:t>좌석명</a:t>
            </a:r>
            <a:r>
              <a:rPr dirty="0"/>
              <a:t> </a:t>
            </a:r>
            <a:r>
              <a:rPr dirty="0" err="1"/>
              <a:t>위치에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여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부를</a:t>
            </a:r>
            <a:r>
              <a:rPr dirty="0"/>
              <a:t> </a:t>
            </a:r>
            <a:r>
              <a:rPr dirty="0" err="1"/>
              <a:t>표기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위치는</a:t>
            </a:r>
            <a:r>
              <a:rPr dirty="0"/>
              <a:t> </a:t>
            </a:r>
            <a:r>
              <a:rPr dirty="0" err="1"/>
              <a:t>입력변수</a:t>
            </a:r>
            <a:r>
              <a:rPr dirty="0"/>
              <a:t> </a:t>
            </a:r>
            <a:r>
              <a:rPr dirty="0" err="1"/>
              <a:t>seatName을</a:t>
            </a:r>
            <a:r>
              <a:rPr dirty="0"/>
              <a:t> </a:t>
            </a:r>
            <a:r>
              <a:rPr dirty="0" err="1"/>
              <a:t>분석하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여</a:t>
            </a:r>
            <a:r>
              <a:rPr dirty="0"/>
              <a:t> </a:t>
            </a:r>
            <a:r>
              <a:rPr dirty="0" err="1"/>
              <a:t>찾음</a:t>
            </a:r>
            <a:r>
              <a:rPr dirty="0"/>
              <a:t> </a:t>
            </a:r>
            <a:r>
              <a:rPr dirty="0" err="1"/>
              <a:t>예를</a:t>
            </a:r>
            <a:r>
              <a:rPr dirty="0"/>
              <a:t> </a:t>
            </a:r>
            <a:r>
              <a:rPr dirty="0" err="1"/>
              <a:t>들어</a:t>
            </a:r>
            <a:r>
              <a:rPr dirty="0"/>
              <a:t> “A-1”은 </a:t>
            </a:r>
            <a:r>
              <a:rPr dirty="0" err="1"/>
              <a:t>이차원</a:t>
            </a:r>
            <a:r>
              <a:rPr dirty="0"/>
              <a:t> </a:t>
            </a:r>
            <a:r>
              <a:rPr dirty="0" err="1"/>
              <a:t>배열변수</a:t>
            </a:r>
            <a:r>
              <a:rPr dirty="0"/>
              <a:t> </a:t>
            </a:r>
            <a:r>
              <a:rPr dirty="0" err="1"/>
              <a:t>map에서</a:t>
            </a:r>
            <a:r>
              <a:rPr dirty="0"/>
              <a:t> 0행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0열을 </a:t>
            </a:r>
            <a:r>
              <a:rPr dirty="0" err="1"/>
              <a:t>의미</a:t>
            </a:r>
            <a:r>
              <a:rPr dirty="0"/>
              <a:t>.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계산하는</a:t>
            </a:r>
            <a:r>
              <a:rPr dirty="0"/>
              <a:t> </a:t>
            </a:r>
            <a:r>
              <a:rPr dirty="0" err="1"/>
              <a:t>코드가</a:t>
            </a:r>
            <a:r>
              <a:rPr dirty="0"/>
              <a:t> 37~38행.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연산</a:t>
            </a:r>
            <a:endParaRPr dirty="0"/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은</a:t>
            </a:r>
            <a:r>
              <a:rPr dirty="0"/>
              <a:t> </a:t>
            </a:r>
            <a:r>
              <a:rPr dirty="0" err="1"/>
              <a:t>아스키코드를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. </a:t>
            </a:r>
            <a:r>
              <a:rPr dirty="0" err="1"/>
              <a:t>좌석의</a:t>
            </a:r>
            <a:r>
              <a:rPr dirty="0"/>
              <a:t> </a:t>
            </a:r>
            <a:r>
              <a:rPr dirty="0" err="1"/>
              <a:t>예매</a:t>
            </a:r>
            <a:r>
              <a:rPr dirty="0"/>
              <a:t> </a:t>
            </a:r>
            <a:r>
              <a:rPr dirty="0" err="1"/>
              <a:t>표기는</a:t>
            </a:r>
            <a:r>
              <a:rPr dirty="0"/>
              <a:t> “</a:t>
            </a:r>
            <a:r>
              <a:rPr dirty="0" err="1"/>
              <a:t>x”로</a:t>
            </a:r>
            <a:r>
              <a:rPr dirty="0"/>
              <a:t> </a:t>
            </a:r>
            <a:r>
              <a:rPr dirty="0" err="1"/>
              <a:t>하는데</a:t>
            </a:r>
            <a:r>
              <a:rPr dirty="0"/>
              <a:t>, </a:t>
            </a:r>
          </a:p>
          <a:p>
            <a:pPr>
              <a:lnSpc>
                <a:spcPct val="120000"/>
              </a:lnSpc>
              <a:defRPr b="0"/>
            </a:pPr>
            <a:r>
              <a:rPr dirty="0"/>
              <a:t>    </a:t>
            </a:r>
            <a:r>
              <a:rPr dirty="0" err="1"/>
              <a:t>이미</a:t>
            </a:r>
            <a:r>
              <a:rPr dirty="0"/>
              <a:t> </a:t>
            </a:r>
            <a:r>
              <a:rPr dirty="0" err="1"/>
              <a:t>예매된</a:t>
            </a:r>
            <a:r>
              <a:rPr dirty="0"/>
              <a:t> </a:t>
            </a:r>
            <a:r>
              <a:rPr dirty="0" err="1"/>
              <a:t>좌석은</a:t>
            </a:r>
            <a:r>
              <a:rPr dirty="0"/>
              <a:t> 39~41행에서 </a:t>
            </a:r>
            <a:r>
              <a:rPr dirty="0" err="1"/>
              <a:t>예외가</a:t>
            </a:r>
            <a:r>
              <a:rPr dirty="0"/>
              <a:t> </a:t>
            </a:r>
            <a:r>
              <a:rPr dirty="0" err="1"/>
              <a:t>발생</a:t>
            </a:r>
            <a:endParaRPr dirty="0"/>
          </a:p>
        </p:txBody>
      </p:sp>
      <p:grpSp>
        <p:nvGrpSpPr>
          <p:cNvPr id="1220" name="Group"/>
          <p:cNvGrpSpPr/>
          <p:nvPr/>
        </p:nvGrpSpPr>
        <p:grpSpPr>
          <a:xfrm>
            <a:off x="1363401" y="2306148"/>
            <a:ext cx="11718497" cy="11407972"/>
            <a:chOff x="0" y="0"/>
            <a:chExt cx="11718495" cy="11407971"/>
          </a:xfrm>
        </p:grpSpPr>
        <p:pic>
          <p:nvPicPr>
            <p:cNvPr id="12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18496" cy="652720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806"/>
              <a:ext cx="11718496" cy="135934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2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857266"/>
              <a:ext cx="11718496" cy="355070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3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224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25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26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27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28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29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30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31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3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233" name="Ⅸ. 영화 예매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Ⅸ. 영화 예매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8248650" y="3508414"/>
            <a:ext cx="7886701" cy="8789458"/>
            <a:chOff x="0" y="0"/>
            <a:chExt cx="7886700" cy="8789456"/>
          </a:xfrm>
        </p:grpSpPr>
        <p:pic>
          <p:nvPicPr>
            <p:cNvPr id="12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5" y="0"/>
              <a:ext cx="6959601" cy="8077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294156"/>
              <a:ext cx="7886700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9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240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41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42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43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44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45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46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47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48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249" name="중간 점검: '영화 예매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'영화 예매' 기능 시연</a:t>
            </a:r>
          </a:p>
        </p:txBody>
      </p:sp>
      <p:sp>
        <p:nvSpPr>
          <p:cNvPr id="1250" name="Ⅸ. 영화 예매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Ⅸ. 영화 예매</a:t>
            </a:r>
          </a:p>
        </p:txBody>
      </p:sp>
      <p:pic>
        <p:nvPicPr>
          <p:cNvPr id="1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316" y="4777749"/>
            <a:ext cx="9571273" cy="580163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72" y="4777749"/>
            <a:ext cx="9571273" cy="673498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5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25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5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5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5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6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6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6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6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64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265" name="중간 점검: '영화 예매' 기능 시연"/>
          <p:cNvSpPr txBox="1"/>
          <p:nvPr/>
        </p:nvSpPr>
        <p:spPr>
          <a:xfrm>
            <a:off x="2910721" y="3380749"/>
            <a:ext cx="843943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/>
            </a:pPr>
            <a:r>
              <a:t>중간 점검:</a:t>
            </a:r>
            <a:r>
              <a:rPr b="0"/>
              <a:t> '영화 예매' 기능 시연</a:t>
            </a:r>
          </a:p>
        </p:txBody>
      </p:sp>
      <p:sp>
        <p:nvSpPr>
          <p:cNvPr id="1266" name="Ⅸ. 영화 예매"/>
          <p:cNvSpPr txBox="1"/>
          <p:nvPr/>
        </p:nvSpPr>
        <p:spPr>
          <a:xfrm>
            <a:off x="2275721" y="1983749"/>
            <a:ext cx="354678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Ⅸ. 영화 예매</a:t>
            </a:r>
          </a:p>
        </p:txBody>
      </p:sp>
      <p:pic>
        <p:nvPicPr>
          <p:cNvPr id="1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5572991"/>
            <a:ext cx="14262100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8" name="Rectangle"/>
          <p:cNvSpPr/>
          <p:nvPr/>
        </p:nvSpPr>
        <p:spPr>
          <a:xfrm>
            <a:off x="5007365" y="6517320"/>
            <a:ext cx="2254022" cy="739776"/>
          </a:xfrm>
          <a:prstGeom prst="rect">
            <a:avLst/>
          </a:prstGeom>
          <a:ln w="101600">
            <a:solidFill>
              <a:srgbClr val="E43681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1" name="03 프로젝트 구현"/>
          <p:cNvSpPr txBox="1"/>
          <p:nvPr/>
        </p:nvSpPr>
        <p:spPr>
          <a:xfrm>
            <a:off x="525541" y="231478"/>
            <a:ext cx="467393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03 프로젝트 구현</a:t>
            </a:r>
          </a:p>
        </p:txBody>
      </p:sp>
      <p:sp>
        <p:nvSpPr>
          <p:cNvPr id="1272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73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74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75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76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77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78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79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80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  <p:sp>
        <p:nvSpPr>
          <p:cNvPr id="1281" name="Ⅹ. 전체 완성 코드"/>
          <p:cNvSpPr txBox="1"/>
          <p:nvPr/>
        </p:nvSpPr>
        <p:spPr>
          <a:xfrm>
            <a:off x="2275721" y="1983749"/>
            <a:ext cx="48635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Ⅹ. 전체 완성 코드</a:t>
            </a:r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48" y="4777749"/>
            <a:ext cx="15795304" cy="8458686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깃허브 링크: https://github.com/cloudstudying-kr/JavaPlzFinalProject"/>
          <p:cNvSpPr txBox="1"/>
          <p:nvPr/>
        </p:nvSpPr>
        <p:spPr>
          <a:xfrm>
            <a:off x="2910721" y="3362764"/>
            <a:ext cx="19266536" cy="877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t>깃허브 링크: </a:t>
            </a:r>
            <a:r>
              <a:rPr u="sng">
                <a:solidFill>
                  <a:srgbClr val="2D69BA"/>
                </a:solidFill>
                <a:hlinkClick r:id="rId3"/>
              </a:rPr>
              <a:t>https://github.com/cloudstudying-kr/JavaPlzFinalProject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Rectangle"/>
          <p:cNvSpPr/>
          <p:nvPr/>
        </p:nvSpPr>
        <p:spPr>
          <a:xfrm>
            <a:off x="-5316" y="11847729"/>
            <a:ext cx="24394632" cy="1925281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128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1288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1289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1290" name="NAVBAR"/>
          <p:cNvSpPr txBox="1"/>
          <p:nvPr/>
        </p:nvSpPr>
        <p:spPr>
          <a:xfrm>
            <a:off x="-3428010" y="175194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1291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1292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129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094" y="10763620"/>
            <a:ext cx="4933517" cy="841376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Thank You!"/>
          <p:cNvSpPr txBox="1"/>
          <p:nvPr/>
        </p:nvSpPr>
        <p:spPr>
          <a:xfrm>
            <a:off x="7395400" y="4646612"/>
            <a:ext cx="9593200" cy="218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0">
                <a:solidFill>
                  <a:srgbClr val="2D69BA"/>
                </a:solidFill>
              </a:defRPr>
            </a:lvl1pPr>
          </a:lstStyle>
          <a:p>
            <a:r>
              <a:t>Thank You!</a:t>
            </a:r>
          </a:p>
        </p:txBody>
      </p:sp>
      <p:sp>
        <p:nvSpPr>
          <p:cNvPr id="1296" name="Coypyright ⓒ 2022 Sehong Park…"/>
          <p:cNvSpPr txBox="1"/>
          <p:nvPr/>
        </p:nvSpPr>
        <p:spPr>
          <a:xfrm>
            <a:off x="9075356" y="12281732"/>
            <a:ext cx="623328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>
                <a:solidFill>
                  <a:srgbClr val="F2F2F2"/>
                </a:solidFill>
              </a:defRPr>
            </a:pPr>
            <a:r>
              <a:t>Coypyright ⓒ 2022 Sehong Park</a:t>
            </a:r>
          </a:p>
          <a:p>
            <a:pPr algn="ctr">
              <a:defRPr>
                <a:solidFill>
                  <a:srgbClr val="F2F2F2"/>
                </a:solidFill>
              </a:defRPr>
            </a:pPr>
            <a:r>
              <a:t>All rights reserved.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248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49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50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51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52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53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54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55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56" name="'영화 예매 관리 프로그램' 작성을 위해 다음의 3단계로 진행한다"/>
          <p:cNvSpPr txBox="1"/>
          <p:nvPr/>
        </p:nvSpPr>
        <p:spPr>
          <a:xfrm>
            <a:off x="2910721" y="3380749"/>
            <a:ext cx="1658551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'영화 예매 관리 프로그램' 작성을 위해 다음의 3단계로 진행한다</a:t>
            </a:r>
          </a:p>
        </p:txBody>
      </p:sp>
      <p:sp>
        <p:nvSpPr>
          <p:cNvPr id="257" name="Ⅱ. 실전 프로젝트의 진행 방향"/>
          <p:cNvSpPr txBox="1"/>
          <p:nvPr/>
        </p:nvSpPr>
        <p:spPr>
          <a:xfrm>
            <a:off x="2275721" y="1983749"/>
            <a:ext cx="7899325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Ⅱ. 실전 프로젝트의 진행 방향</a:t>
            </a:r>
          </a:p>
        </p:txBody>
      </p:sp>
      <p:sp>
        <p:nvSpPr>
          <p:cNvPr id="258" name="- 분석: 요구사항 분석을 통해 핵심 기능을 정의하고, 이를 기반으로…"/>
          <p:cNvSpPr txBox="1"/>
          <p:nvPr/>
        </p:nvSpPr>
        <p:spPr>
          <a:xfrm>
            <a:off x="3545721" y="4429239"/>
            <a:ext cx="17516013" cy="184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rPr dirty="0"/>
              <a:t>- </a:t>
            </a:r>
            <a:r>
              <a:rPr b="1" dirty="0" err="1"/>
              <a:t>분석</a:t>
            </a:r>
            <a:r>
              <a:rPr dirty="0"/>
              <a:t>: </a:t>
            </a:r>
            <a:r>
              <a:rPr dirty="0" err="1"/>
              <a:t>요구사항</a:t>
            </a:r>
            <a:r>
              <a:rPr dirty="0"/>
              <a:t> </a:t>
            </a:r>
            <a:r>
              <a:rPr dirty="0" err="1"/>
              <a:t>분석을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기능을</a:t>
            </a:r>
            <a:r>
              <a:rPr dirty="0"/>
              <a:t> </a:t>
            </a:r>
            <a:r>
              <a:rPr dirty="0" err="1"/>
              <a:t>정의하고</a:t>
            </a:r>
            <a:r>
              <a:rPr dirty="0"/>
              <a:t>,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기반으로</a:t>
            </a:r>
            <a:r>
              <a:rPr dirty="0"/>
              <a:t> </a:t>
            </a:r>
          </a:p>
          <a:p>
            <a:pPr>
              <a:lnSpc>
                <a:spcPct val="120000"/>
              </a:lnSpc>
              <a:defRPr sz="4800" b="0"/>
            </a:pPr>
            <a:r>
              <a:rPr dirty="0"/>
              <a:t>           </a:t>
            </a:r>
            <a:r>
              <a:rPr dirty="0" err="1"/>
              <a:t>시나리오를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259" name="- 설계: 분석을 기반으로 데이터, 화면, 클래스를 설계"/>
          <p:cNvSpPr txBox="1"/>
          <p:nvPr/>
        </p:nvSpPr>
        <p:spPr>
          <a:xfrm>
            <a:off x="3545721" y="6492249"/>
            <a:ext cx="1358628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t>- </a:t>
            </a:r>
            <a:r>
              <a:rPr b="1"/>
              <a:t>설계</a:t>
            </a:r>
            <a:r>
              <a:t>: 분석을 기반으로 데이터, 화면, 클래스를 설계</a:t>
            </a:r>
          </a:p>
        </p:txBody>
      </p:sp>
      <p:sp>
        <p:nvSpPr>
          <p:cNvPr id="260" name="- 구현: 설계를 기반으로 실제 프로그램 코드를 점진적으로 구현"/>
          <p:cNvSpPr txBox="1"/>
          <p:nvPr/>
        </p:nvSpPr>
        <p:spPr>
          <a:xfrm>
            <a:off x="3545721" y="7635413"/>
            <a:ext cx="1625267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sz="4800" b="0"/>
            </a:pPr>
            <a:r>
              <a:t>- </a:t>
            </a:r>
            <a:r>
              <a:rPr b="1"/>
              <a:t>구현</a:t>
            </a:r>
            <a:r>
              <a:t>: 설계를 기반으로 실제 프로그램 코드를 점진적으로 구현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62" y="9201566"/>
            <a:ext cx="17767301" cy="408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266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67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68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69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70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71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72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73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74" name="Ⅲ. 요구사항 분석"/>
          <p:cNvSpPr txBox="1"/>
          <p:nvPr/>
        </p:nvSpPr>
        <p:spPr>
          <a:xfrm>
            <a:off x="2275721" y="1983749"/>
            <a:ext cx="469282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Ⅲ. 요구사항 분석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4560195"/>
            <a:ext cx="18427701" cy="902381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76" name="'영화 예매 관리 프로그램'의 요구사항 분석 예"/>
          <p:cNvSpPr txBox="1"/>
          <p:nvPr/>
        </p:nvSpPr>
        <p:spPr>
          <a:xfrm>
            <a:off x="2910721" y="3380749"/>
            <a:ext cx="1186355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'영화 예매 관리 프로그램'의 요구사항 분석 예</a:t>
            </a:r>
          </a:p>
        </p:txBody>
      </p:sp>
      <p:sp>
        <p:nvSpPr>
          <p:cNvPr id="277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"/>
          <p:cNvSpPr/>
          <p:nvPr/>
        </p:nvSpPr>
        <p:spPr>
          <a:xfrm>
            <a:off x="-5316" y="-16172"/>
            <a:ext cx="24394632" cy="1343183"/>
          </a:xfrm>
          <a:prstGeom prst="rect">
            <a:avLst/>
          </a:prstGeom>
          <a:solidFill>
            <a:srgbClr val="2D69B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8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01 프로젝트 시작과 분석"/>
          <p:cNvSpPr txBox="1"/>
          <p:nvPr/>
        </p:nvSpPr>
        <p:spPr>
          <a:xfrm>
            <a:off x="525541" y="231478"/>
            <a:ext cx="6563691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01 프로젝트 시작과 분석</a:t>
            </a:r>
          </a:p>
        </p:txBody>
      </p:sp>
      <p:sp>
        <p:nvSpPr>
          <p:cNvPr id="281" name="PAGE_TITLE"/>
          <p:cNvSpPr txBox="1"/>
          <p:nvPr/>
        </p:nvSpPr>
        <p:spPr>
          <a:xfrm>
            <a:off x="525541" y="-1038522"/>
            <a:ext cx="352117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PAGE_TITLE</a:t>
            </a:r>
          </a:p>
        </p:txBody>
      </p:sp>
      <p:sp>
        <p:nvSpPr>
          <p:cNvPr id="282" name="LIST"/>
          <p:cNvSpPr txBox="1"/>
          <p:nvPr/>
        </p:nvSpPr>
        <p:spPr>
          <a:xfrm>
            <a:off x="2910721" y="14963477"/>
            <a:ext cx="1262610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283" name="C_TITLE"/>
          <p:cNvSpPr txBox="1"/>
          <p:nvPr/>
        </p:nvSpPr>
        <p:spPr>
          <a:xfrm>
            <a:off x="2275721" y="14015744"/>
            <a:ext cx="2355622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84" name="C_TITLE"/>
          <p:cNvSpPr txBox="1"/>
          <p:nvPr/>
        </p:nvSpPr>
        <p:spPr>
          <a:xfrm>
            <a:off x="-3314015" y="1983749"/>
            <a:ext cx="235562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C_TITLE</a:t>
            </a:r>
          </a:p>
        </p:txBody>
      </p:sp>
      <p:sp>
        <p:nvSpPr>
          <p:cNvPr id="285" name="LIST_1"/>
          <p:cNvSpPr txBox="1"/>
          <p:nvPr/>
        </p:nvSpPr>
        <p:spPr>
          <a:xfrm>
            <a:off x="-3118333" y="3380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LIST_1</a:t>
            </a:r>
          </a:p>
        </p:txBody>
      </p:sp>
      <p:sp>
        <p:nvSpPr>
          <p:cNvPr id="286" name="NAVBAR"/>
          <p:cNvSpPr txBox="1"/>
          <p:nvPr/>
        </p:nvSpPr>
        <p:spPr>
          <a:xfrm>
            <a:off x="-3428010" y="104478"/>
            <a:ext cx="2583613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NAVBAR</a:t>
            </a:r>
          </a:p>
        </p:txBody>
      </p:sp>
      <p:sp>
        <p:nvSpPr>
          <p:cNvPr id="287" name="LIST_2"/>
          <p:cNvSpPr txBox="1"/>
          <p:nvPr/>
        </p:nvSpPr>
        <p:spPr>
          <a:xfrm>
            <a:off x="-3118333" y="4523749"/>
            <a:ext cx="1964259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solidFill>
                  <a:srgbClr val="F2F2F2"/>
                </a:solidFill>
              </a:defRPr>
            </a:lvl1pPr>
          </a:lstStyle>
          <a:p>
            <a:r>
              <a:t>LIST_2</a:t>
            </a:r>
          </a:p>
        </p:txBody>
      </p:sp>
      <p:sp>
        <p:nvSpPr>
          <p:cNvPr id="288" name="CHAPTER"/>
          <p:cNvSpPr txBox="1"/>
          <p:nvPr/>
        </p:nvSpPr>
        <p:spPr>
          <a:xfrm>
            <a:off x="21248753" y="-1038522"/>
            <a:ext cx="2865858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4800">
                <a:solidFill>
                  <a:srgbClr val="F2F2F2"/>
                </a:solidFill>
              </a:defRPr>
            </a:lvl1pPr>
          </a:lstStyle>
          <a:p>
            <a:r>
              <a:t>CHAPTER</a:t>
            </a:r>
          </a:p>
        </p:txBody>
      </p:sp>
      <p:sp>
        <p:nvSpPr>
          <p:cNvPr id="289" name="Ⅳ. 핵심 기능 정의"/>
          <p:cNvSpPr txBox="1"/>
          <p:nvPr/>
        </p:nvSpPr>
        <p:spPr>
          <a:xfrm>
            <a:off x="2275721" y="1983749"/>
            <a:ext cx="4863517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/>
            </a:lvl1pPr>
          </a:lstStyle>
          <a:p>
            <a:r>
              <a:t>Ⅳ. 핵심 기능 정의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4667827"/>
            <a:ext cx="18948400" cy="73533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91" name="요구사항 분석을 통해 정리한 '영화 예매 관리 프로그램'의 핵심 기능"/>
          <p:cNvSpPr txBox="1"/>
          <p:nvPr/>
        </p:nvSpPr>
        <p:spPr>
          <a:xfrm>
            <a:off x="2910721" y="3380749"/>
            <a:ext cx="17532834" cy="84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defRPr sz="4800" b="0"/>
            </a:lvl1pPr>
          </a:lstStyle>
          <a:p>
            <a:r>
              <a:t>요구사항 분석을 통해 정리한 '영화 예매 관리 프로그램'의 핵심 기능</a:t>
            </a:r>
          </a:p>
        </p:txBody>
      </p:sp>
      <p:sp>
        <p:nvSpPr>
          <p:cNvPr id="292" name="Chapter 13 실전 프로젝트: 영화 예매 관리 프로그램"/>
          <p:cNvSpPr txBox="1"/>
          <p:nvPr/>
        </p:nvSpPr>
        <p:spPr>
          <a:xfrm>
            <a:off x="14930859" y="352128"/>
            <a:ext cx="9183752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>
                <a:solidFill>
                  <a:srgbClr val="F2F2F2"/>
                </a:solidFill>
              </a:defRPr>
            </a:lvl1pPr>
          </a:lstStyle>
          <a:p>
            <a:r>
              <a:t>Chapter 13 실전 프로젝트: 영화 예매 관리 프로그램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33333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나눔고딕"/>
            <a:ea typeface="나눔고딕"/>
            <a:cs typeface="나눔고딕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4872</Words>
  <Application>Microsoft Office PowerPoint</Application>
  <PresentationFormat>사용자 지정</PresentationFormat>
  <Paragraphs>1106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Helvetica Light</vt:lpstr>
      <vt:lpstr>Helvetica Neue</vt:lpstr>
      <vt:lpstr>Helvetica Neue Light</vt:lpstr>
      <vt:lpstr>Helvetica Neue Medium</vt:lpstr>
      <vt:lpstr>Helvetica Neue Thin</vt:lpstr>
      <vt:lpstr>Lucida Grande</vt:lpstr>
      <vt:lpstr>나눔고딕</vt:lpstr>
      <vt:lpstr>맑은 고딕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JSR</cp:lastModifiedBy>
  <cp:revision>8</cp:revision>
  <dcterms:modified xsi:type="dcterms:W3CDTF">2021-11-16T00:19:53Z</dcterms:modified>
</cp:coreProperties>
</file>